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84" r:id="rId3"/>
    <p:sldId id="257" r:id="rId4"/>
    <p:sldId id="270" r:id="rId5"/>
    <p:sldId id="27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71" r:id="rId14"/>
    <p:sldId id="265" r:id="rId15"/>
    <p:sldId id="272" r:id="rId16"/>
    <p:sldId id="274" r:id="rId17"/>
    <p:sldId id="273" r:id="rId18"/>
    <p:sldId id="275" r:id="rId19"/>
    <p:sldId id="266" r:id="rId20"/>
    <p:sldId id="279" r:id="rId21"/>
    <p:sldId id="267" r:id="rId22"/>
    <p:sldId id="280" r:id="rId23"/>
    <p:sldId id="281" r:id="rId24"/>
    <p:sldId id="282" r:id="rId25"/>
    <p:sldId id="283" r:id="rId26"/>
    <p:sldId id="269" r:id="rId27"/>
    <p:sldId id="278" r:id="rId28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30"/>
      <p:bold r:id="rId31"/>
      <p:italic r:id="rId32"/>
      <p:boldItalic r:id="rId33"/>
    </p:embeddedFont>
    <p:embeddedFont>
      <p:font typeface="Helvetica Neue Light" panose="02000403000000020004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0"/>
    <p:restoredTop sz="94789"/>
  </p:normalViewPr>
  <p:slideViewPr>
    <p:cSldViewPr snapToGrid="0">
      <p:cViewPr varScale="1">
        <p:scale>
          <a:sx n="150" d="100"/>
          <a:sy n="150" d="100"/>
        </p:scale>
        <p:origin x="184" y="2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7cc32eb978_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7cc32eb978_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cc32eb978_8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cc32eb978_8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Alternate approach: bottom-up. Every vertex in the graph that does not yet have a parent is visited, and it checks whether it has a connection to the graph at the frontier layer (current depth that’s being investigated)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68889456-D113-CC07-C8C8-DC58C9ABA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cc32eb978_8_102:notes">
            <a:extLst>
              <a:ext uri="{FF2B5EF4-FFF2-40B4-BE49-F238E27FC236}">
                <a16:creationId xmlns:a16="http://schemas.microsoft.com/office/drawing/2014/main" id="{A69CB2EE-6AFB-B429-4EBF-8E854EA7A0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cc32eb978_8_102:notes">
            <a:extLst>
              <a:ext uri="{FF2B5EF4-FFF2-40B4-BE49-F238E27FC236}">
                <a16:creationId xmlns:a16="http://schemas.microsoft.com/office/drawing/2014/main" id="{ECF4B272-F073-D8CF-85DF-9EE143BDDC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Alternate approach: bottom-up. Every vertex in the graph that does not yet have a parent is visited, and it checks whether it has a connection to the graph at the frontier layer (current depth that’s being investigated)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1816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9C07BA8B-9BEA-BAD1-FDC8-D2EBB70F5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cc32eb978_8_102:notes">
            <a:extLst>
              <a:ext uri="{FF2B5EF4-FFF2-40B4-BE49-F238E27FC236}">
                <a16:creationId xmlns:a16="http://schemas.microsoft.com/office/drawing/2014/main" id="{5C4DE7E7-20CB-CEC2-263B-5FAFE1AB92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cc32eb978_8_102:notes">
            <a:extLst>
              <a:ext uri="{FF2B5EF4-FFF2-40B4-BE49-F238E27FC236}">
                <a16:creationId xmlns:a16="http://schemas.microsoft.com/office/drawing/2014/main" id="{6F6FC4FA-8307-1A9E-5911-E50EF1457B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Alternate approach: bottom-up. Every vertex in the graph that does not yet have a parent is visited, and it checks whether it has a connection to the graph at the frontier layer (current depth that’s being investigated)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7333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943CBB07-07B7-029F-BB10-8E2770943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cc32eb978_8_102:notes">
            <a:extLst>
              <a:ext uri="{FF2B5EF4-FFF2-40B4-BE49-F238E27FC236}">
                <a16:creationId xmlns:a16="http://schemas.microsoft.com/office/drawing/2014/main" id="{E72B4499-2D6F-FF8E-9432-4F40DFFA19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cc32eb978_8_102:notes">
            <a:extLst>
              <a:ext uri="{FF2B5EF4-FFF2-40B4-BE49-F238E27FC236}">
                <a16:creationId xmlns:a16="http://schemas.microsoft.com/office/drawing/2014/main" id="{3A6A602B-DD72-E0F2-1558-5E14143A9D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Alternate approach: bottom-up. Every vertex in the graph that does not yet have a parent is visited, and it checks whether it has a connection to the graph at the frontier layer (current depth that’s being investigated)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6172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05EB6A6C-15D1-38D0-9DCB-BA1E77C94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cc32eb978_8_102:notes">
            <a:extLst>
              <a:ext uri="{FF2B5EF4-FFF2-40B4-BE49-F238E27FC236}">
                <a16:creationId xmlns:a16="http://schemas.microsoft.com/office/drawing/2014/main" id="{66C4F218-6485-126F-95D8-199A9D3E29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cc32eb978_8_102:notes">
            <a:extLst>
              <a:ext uri="{FF2B5EF4-FFF2-40B4-BE49-F238E27FC236}">
                <a16:creationId xmlns:a16="http://schemas.microsoft.com/office/drawing/2014/main" id="{FFB12E46-566E-5701-095B-4C479E15FF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Alternate approach: bottom-up. Every vertex in the graph that does not yet have a parent is visited, and it checks whether it has a connection to the graph at the frontier layer (current depth that’s being investigated)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20753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488F4143-4A0D-519D-8581-D2B8E3EFB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cc32eb978_8_102:notes">
            <a:extLst>
              <a:ext uri="{FF2B5EF4-FFF2-40B4-BE49-F238E27FC236}">
                <a16:creationId xmlns:a16="http://schemas.microsoft.com/office/drawing/2014/main" id="{4E2C5700-6FDC-0DD5-40FA-BC49E5F857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cc32eb978_8_102:notes">
            <a:extLst>
              <a:ext uri="{FF2B5EF4-FFF2-40B4-BE49-F238E27FC236}">
                <a16:creationId xmlns:a16="http://schemas.microsoft.com/office/drawing/2014/main" id="{77858531-D239-7F0F-2A6C-AE0B161445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Alternate approach: bottom-up. Every vertex in the graph that does not yet have a parent is visited, and it checks whether it has a connection to the graph at the frontier layer (current depth that’s being investigated)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5368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F8D2E062-8965-CEE3-AE01-DF8C289B3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cc32eb978_8_102:notes">
            <a:extLst>
              <a:ext uri="{FF2B5EF4-FFF2-40B4-BE49-F238E27FC236}">
                <a16:creationId xmlns:a16="http://schemas.microsoft.com/office/drawing/2014/main" id="{6EDF4E46-0B26-5230-0AD1-8F17D4FF74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cc32eb978_8_102:notes">
            <a:extLst>
              <a:ext uri="{FF2B5EF4-FFF2-40B4-BE49-F238E27FC236}">
                <a16:creationId xmlns:a16="http://schemas.microsoft.com/office/drawing/2014/main" id="{E675187D-527B-3933-B995-4D082D1475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Alternate approach: bottom-up. Every vertex in the graph that does not yet have a parent is visited, and it checks whether it has a connection to the graph at the frontier layer (current depth that’s being investigated)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2209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378A2184-B621-209A-D7A8-B6041574D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cc32eb978_8_102:notes">
            <a:extLst>
              <a:ext uri="{FF2B5EF4-FFF2-40B4-BE49-F238E27FC236}">
                <a16:creationId xmlns:a16="http://schemas.microsoft.com/office/drawing/2014/main" id="{7AE7ECB3-4629-85C2-84A9-ADF3E58AEC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cc32eb978_8_102:notes">
            <a:extLst>
              <a:ext uri="{FF2B5EF4-FFF2-40B4-BE49-F238E27FC236}">
                <a16:creationId xmlns:a16="http://schemas.microsoft.com/office/drawing/2014/main" id="{2954EC65-3C03-29F9-DD8D-8AFCB2507D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Alternate approach: bottom-up. Every vertex in the graph that does not yet have a parent is visited, and it checks whether it has a connection to the graph at the frontier layer (current depth that’s being investigated)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61293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1ECA36EA-3E51-3F3A-EBA2-61BF0D1C8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cc32eb978_8_102:notes">
            <a:extLst>
              <a:ext uri="{FF2B5EF4-FFF2-40B4-BE49-F238E27FC236}">
                <a16:creationId xmlns:a16="http://schemas.microsoft.com/office/drawing/2014/main" id="{08D52352-1A77-4439-CF2E-7C372F0FCD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cc32eb978_8_102:notes">
            <a:extLst>
              <a:ext uri="{FF2B5EF4-FFF2-40B4-BE49-F238E27FC236}">
                <a16:creationId xmlns:a16="http://schemas.microsoft.com/office/drawing/2014/main" id="{33FFA79F-2D9D-5824-E16D-DA955B29D4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Alternate approach: bottom-up. Every vertex in the graph that does not yet have a parent is visited, and it checks whether it has a connection to the graph at the frontier layer (current depth that’s being investigated)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685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86AC7641-660C-2A07-0878-61EF3F3CA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cc32eb978_8_102:notes">
            <a:extLst>
              <a:ext uri="{FF2B5EF4-FFF2-40B4-BE49-F238E27FC236}">
                <a16:creationId xmlns:a16="http://schemas.microsoft.com/office/drawing/2014/main" id="{40C73A03-BD5C-5D11-CF88-EC6589CEC6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cc32eb978_8_102:notes">
            <a:extLst>
              <a:ext uri="{FF2B5EF4-FFF2-40B4-BE49-F238E27FC236}">
                <a16:creationId xmlns:a16="http://schemas.microsoft.com/office/drawing/2014/main" id="{E1765545-B596-30D6-794D-2864332D35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Alternate approach: bottom-up. Every vertex in the graph that does not yet have a parent is visited, and it checks whether it has a connection to the graph at the frontier layer (current depth that’s being investigated)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3927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>
          <a:extLst>
            <a:ext uri="{FF2B5EF4-FFF2-40B4-BE49-F238E27FC236}">
              <a16:creationId xmlns:a16="http://schemas.microsoft.com/office/drawing/2014/main" id="{E655D702-08F0-74B2-846D-3CB7F8D71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7cc32eb978_8_5:notes">
            <a:extLst>
              <a:ext uri="{FF2B5EF4-FFF2-40B4-BE49-F238E27FC236}">
                <a16:creationId xmlns:a16="http://schemas.microsoft.com/office/drawing/2014/main" id="{9F71FC73-A741-98D2-8A0E-A6E5D0459F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7cc32eb978_8_5:notes">
            <a:extLst>
              <a:ext uri="{FF2B5EF4-FFF2-40B4-BE49-F238E27FC236}">
                <a16:creationId xmlns:a16="http://schemas.microsoft.com/office/drawing/2014/main" id="{7255BA39-4F43-A621-9791-324994D14C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375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9EF2B4A1-A5F6-0ACD-1B92-B03F58809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cc32eb978_8_102:notes">
            <a:extLst>
              <a:ext uri="{FF2B5EF4-FFF2-40B4-BE49-F238E27FC236}">
                <a16:creationId xmlns:a16="http://schemas.microsoft.com/office/drawing/2014/main" id="{E12A4C9A-2B72-BDB0-95AD-E6B2E5076A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cc32eb978_8_102:notes">
            <a:extLst>
              <a:ext uri="{FF2B5EF4-FFF2-40B4-BE49-F238E27FC236}">
                <a16:creationId xmlns:a16="http://schemas.microsoft.com/office/drawing/2014/main" id="{77F0617B-9433-C9F5-AD68-0A23C021BC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Alternate approach: bottom-up. Every vertex in the graph that does not yet have a parent is visited, and it checks whether it has a connection to the graph at the frontier layer (current depth that’s being investigated)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2873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63A43E82-4900-37BA-B444-F36D691B6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cc32eb978_8_102:notes">
            <a:extLst>
              <a:ext uri="{FF2B5EF4-FFF2-40B4-BE49-F238E27FC236}">
                <a16:creationId xmlns:a16="http://schemas.microsoft.com/office/drawing/2014/main" id="{17E1DDBA-7895-2489-7C92-9652328D0A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cc32eb978_8_102:notes">
            <a:extLst>
              <a:ext uri="{FF2B5EF4-FFF2-40B4-BE49-F238E27FC236}">
                <a16:creationId xmlns:a16="http://schemas.microsoft.com/office/drawing/2014/main" id="{4D620DAB-6489-6297-DECE-5B8A385D30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Alternate approach: bottom-up. Every vertex in the graph that does not yet have a parent is visited, and it checks whether it has a connection to the graph at the frontier layer (current depth that’s being investigated)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4536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B4C518A0-01BD-1BCF-CA27-D62DF531A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cc32eb978_8_102:notes">
            <a:extLst>
              <a:ext uri="{FF2B5EF4-FFF2-40B4-BE49-F238E27FC236}">
                <a16:creationId xmlns:a16="http://schemas.microsoft.com/office/drawing/2014/main" id="{AB5669B8-3F53-13B4-B62D-A8C5544322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cc32eb978_8_102:notes">
            <a:extLst>
              <a:ext uri="{FF2B5EF4-FFF2-40B4-BE49-F238E27FC236}">
                <a16:creationId xmlns:a16="http://schemas.microsoft.com/office/drawing/2014/main" id="{A7F25745-05F1-93DE-EC5E-D7D55BA671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Alternate approach: bottom-up. Every vertex in the graph that does not yet have a parent is visited, and it checks whether it has a connection to the graph at the frontier layer (current depth that’s being investigated)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5985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6AA53472-AF88-185F-B201-FB0623991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cc32eb978_8_102:notes">
            <a:extLst>
              <a:ext uri="{FF2B5EF4-FFF2-40B4-BE49-F238E27FC236}">
                <a16:creationId xmlns:a16="http://schemas.microsoft.com/office/drawing/2014/main" id="{4DDFFBA3-C003-852E-4717-DA2DBD3974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cc32eb978_8_102:notes">
            <a:extLst>
              <a:ext uri="{FF2B5EF4-FFF2-40B4-BE49-F238E27FC236}">
                <a16:creationId xmlns:a16="http://schemas.microsoft.com/office/drawing/2014/main" id="{D22B1A41-5639-08C1-7AF7-5B64103A3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Alternate approach: bottom-up. Every vertex in the graph that does not yet have a parent is visited, and it checks whether it has a connection to the graph at the frontier layer (current depth that’s being investigated)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8185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D7ECBD69-3545-C952-3A1B-966381D6C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cc32eb978_8_102:notes">
            <a:extLst>
              <a:ext uri="{FF2B5EF4-FFF2-40B4-BE49-F238E27FC236}">
                <a16:creationId xmlns:a16="http://schemas.microsoft.com/office/drawing/2014/main" id="{8DAFDEEE-2AAD-6E37-0736-AC096AA5D8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cc32eb978_8_102:notes">
            <a:extLst>
              <a:ext uri="{FF2B5EF4-FFF2-40B4-BE49-F238E27FC236}">
                <a16:creationId xmlns:a16="http://schemas.microsoft.com/office/drawing/2014/main" id="{C86A6CB4-1D69-03D1-6A71-96EB673681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Alternate approach: bottom-up. Every vertex in the graph that does not yet have a parent is visited, and it checks whether it has a connection to the graph at the frontier layer (current depth that’s being investigated)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016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FCDD5850-DEA0-9CCC-C798-6631CC72E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cc32eb978_8_102:notes">
            <a:extLst>
              <a:ext uri="{FF2B5EF4-FFF2-40B4-BE49-F238E27FC236}">
                <a16:creationId xmlns:a16="http://schemas.microsoft.com/office/drawing/2014/main" id="{6A50B0B0-B705-4DEC-BCC8-18FBFBBC41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cc32eb978_8_102:notes">
            <a:extLst>
              <a:ext uri="{FF2B5EF4-FFF2-40B4-BE49-F238E27FC236}">
                <a16:creationId xmlns:a16="http://schemas.microsoft.com/office/drawing/2014/main" id="{421EE1E0-6F67-BB20-DC02-7B13CE0E3F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Alternate approach: bottom-up. Every vertex in the graph that does not yet have a parent is visited, and it checks whether it has a connection to the graph at the frontier layer (current depth that’s being investigated)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8245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E897D458-210F-F798-36C7-D590158EE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cc32eb978_8_102:notes">
            <a:extLst>
              <a:ext uri="{FF2B5EF4-FFF2-40B4-BE49-F238E27FC236}">
                <a16:creationId xmlns:a16="http://schemas.microsoft.com/office/drawing/2014/main" id="{D31A4CD4-CD65-8E21-DB82-7F4FA76F00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cc32eb978_8_102:notes">
            <a:extLst>
              <a:ext uri="{FF2B5EF4-FFF2-40B4-BE49-F238E27FC236}">
                <a16:creationId xmlns:a16="http://schemas.microsoft.com/office/drawing/2014/main" id="{C4A298FF-B3DB-E994-A49F-DC53264CD5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</a:rPr>
              <a:t>Alternate approach: bottom-up. Every vertex in the graph that does not yet have a parent is visited, and it checks whether it has a connection to the graph at the frontier layer (current depth that’s being investigated)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950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cc32eb978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7cc32eb978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 Patterson of RISC-architecture fame and also apparently the APA RAQ California State Record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>
          <a:extLst>
            <a:ext uri="{FF2B5EF4-FFF2-40B4-BE49-F238E27FC236}">
              <a16:creationId xmlns:a16="http://schemas.microsoft.com/office/drawing/2014/main" id="{5E524468-652D-2305-B122-51A423F7D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cc32eb978_8_20:notes">
            <a:extLst>
              <a:ext uri="{FF2B5EF4-FFF2-40B4-BE49-F238E27FC236}">
                <a16:creationId xmlns:a16="http://schemas.microsoft.com/office/drawing/2014/main" id="{21E89E16-44E3-19B8-17B4-0CA3A97B2C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cc32eb978_8_20:notes">
            <a:extLst>
              <a:ext uri="{FF2B5EF4-FFF2-40B4-BE49-F238E27FC236}">
                <a16:creationId xmlns:a16="http://schemas.microsoft.com/office/drawing/2014/main" id="{8723EE78-A80E-E7CB-EA5C-8502BA3986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510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>
          <a:extLst>
            <a:ext uri="{FF2B5EF4-FFF2-40B4-BE49-F238E27FC236}">
              <a16:creationId xmlns:a16="http://schemas.microsoft.com/office/drawing/2014/main" id="{B7B8C279-52BD-6359-5CFC-742485587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cc32eb978_8_20:notes">
            <a:extLst>
              <a:ext uri="{FF2B5EF4-FFF2-40B4-BE49-F238E27FC236}">
                <a16:creationId xmlns:a16="http://schemas.microsoft.com/office/drawing/2014/main" id="{AD264B05-23E8-3DBB-D3DC-1D17BB3229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cc32eb978_8_20:notes">
            <a:extLst>
              <a:ext uri="{FF2B5EF4-FFF2-40B4-BE49-F238E27FC236}">
                <a16:creationId xmlns:a16="http://schemas.microsoft.com/office/drawing/2014/main" id="{9B1AF933-3681-2AEA-AAB0-E574AD7B51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303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cc32eb978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cc32eb978_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7cc32eb978_8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7cc32eb978_8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Pretty efficient on a k-ary tree like this, every edge explored from the parent node ends up leading to a valid child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7cc32eb978_8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7cc32eb978_8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Much less efficient on a Kronecker graph where every single connection gets explored even when the connections are not going to lead to a useful child.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7cc32eb978_8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7cc32eb978_8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Alternate approach: bottom-up. Every vertex in the graph that does not yet have a parent is visited, and it checks whether it has a connection to the graph at the frontier layer (current depth that’s being investigated)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i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i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i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i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i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i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i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i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i="1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4843120"/>
            <a:ext cx="9144000" cy="31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Char char="○"/>
              <a:defRPr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Char char="■"/>
              <a:defRPr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Char char="●"/>
              <a:defRPr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Char char="○"/>
              <a:defRPr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Char char="■"/>
              <a:defRPr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Char char="●"/>
              <a:defRPr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Char char="○"/>
              <a:defRPr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Char char="■"/>
              <a:defRPr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0" y="0"/>
            <a:ext cx="9144000" cy="31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406339" y="4851979"/>
            <a:ext cx="390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Digital Structures | Natasha K. Hirt</a:t>
            </a:r>
            <a:endParaRPr sz="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8838" y="4922268"/>
            <a:ext cx="272150" cy="15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45351" y="-4200"/>
            <a:ext cx="702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Engineering: </a:t>
            </a:r>
            <a:r>
              <a:rPr lang="en-GB" sz="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Direction-optimizing Breadth-First Search</a:t>
            </a:r>
            <a:endParaRPr sz="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22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Direction-optimizing Breadth-First Search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Paper Review // 6.5060 Algorithm Engineering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A65792-ABE1-BA01-8A43-B9F748026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51" y="1149598"/>
            <a:ext cx="6010201" cy="3434400"/>
          </a:xfrm>
          <a:prstGeom prst="rect">
            <a:avLst/>
          </a:prstGeom>
        </p:spPr>
      </p:pic>
      <p:pic>
        <p:nvPicPr>
          <p:cNvPr id="113" name="Google Shape;113;p19" title="bfs_bu_kronecker.gif"/>
          <p:cNvPicPr preferRelativeResize="0"/>
          <p:nvPr/>
        </p:nvPicPr>
        <p:blipFill/>
        <p:spPr>
          <a:xfrm>
            <a:off x="0" y="5286771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Bottom-up BFS </a:t>
            </a:r>
            <a:r>
              <a:rPr lang="en-GB" b="0"/>
              <a:t>Kronecker Graph (high-degree, low-depth)</a:t>
            </a:r>
            <a:endParaRPr b="0"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100" y="1383558"/>
            <a:ext cx="2382200" cy="273476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6450093" y="4397089"/>
            <a:ext cx="1380000" cy="4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600"/>
              <a:t>Beamer et al.</a:t>
            </a:r>
            <a:endParaRPr sz="600"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311693" y="4118339"/>
            <a:ext cx="1380000" cy="4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600" dirty="0"/>
              <a:t>Own animation, Kronecker graph</a:t>
            </a:r>
            <a:endParaRPr sz="600" dirty="0"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600" y="2821500"/>
            <a:ext cx="2513147" cy="157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E7E45-3C0A-F9F5-056B-B128478A43FE}"/>
              </a:ext>
            </a:extLst>
          </p:cNvPr>
          <p:cNvSpPr txBox="1"/>
          <p:nvPr/>
        </p:nvSpPr>
        <p:spPr>
          <a:xfrm>
            <a:off x="311700" y="810547"/>
            <a:ext cx="13260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rgbClr val="FFC2CD"/>
                </a:solidFill>
              </a:rPr>
              <a:t>Watch the pink edges!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22D0FECE-A158-AD8E-9059-6723B5AD5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 title="bfs_bu_kronecker.gif">
            <a:extLst>
              <a:ext uri="{FF2B5EF4-FFF2-40B4-BE49-F238E27FC236}">
                <a16:creationId xmlns:a16="http://schemas.microsoft.com/office/drawing/2014/main" id="{63827B3F-673A-F159-AECE-CD9C641ECF9D}"/>
              </a:ext>
            </a:extLst>
          </p:cNvPr>
          <p:cNvPicPr preferRelativeResize="0"/>
          <p:nvPr/>
        </p:nvPicPr>
        <p:blipFill/>
        <p:spPr>
          <a:xfrm>
            <a:off x="0" y="5286771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3C6CAAA1-DFA4-0C2D-1BA5-F72AA1745A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Parallelization is possible for both TD and BU</a:t>
            </a:r>
            <a:endParaRPr b="0" dirty="0"/>
          </a:p>
        </p:txBody>
      </p:sp>
      <p:pic>
        <p:nvPicPr>
          <p:cNvPr id="115" name="Google Shape;115;p19">
            <a:extLst>
              <a:ext uri="{FF2B5EF4-FFF2-40B4-BE49-F238E27FC236}">
                <a16:creationId xmlns:a16="http://schemas.microsoft.com/office/drawing/2014/main" id="{5FDC8F52-4F9A-661B-9F5B-49BD24F9152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rcRect t="52580"/>
          <a:stretch>
            <a:fillRect/>
          </a:stretch>
        </p:blipFill>
        <p:spPr>
          <a:xfrm>
            <a:off x="941927" y="1765587"/>
            <a:ext cx="3008723" cy="163791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>
            <a:extLst>
              <a:ext uri="{FF2B5EF4-FFF2-40B4-BE49-F238E27FC236}">
                <a16:creationId xmlns:a16="http://schemas.microsoft.com/office/drawing/2014/main" id="{46692E4F-0C0D-FD61-F630-1B82D40DFA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19" y="4698475"/>
            <a:ext cx="1380000" cy="4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600"/>
              <a:t>Beamer et al.</a:t>
            </a:r>
            <a:endParaRPr sz="600"/>
          </a:p>
        </p:txBody>
      </p:sp>
      <p:pic>
        <p:nvPicPr>
          <p:cNvPr id="118" name="Google Shape;118;p19">
            <a:extLst>
              <a:ext uri="{FF2B5EF4-FFF2-40B4-BE49-F238E27FC236}">
                <a16:creationId xmlns:a16="http://schemas.microsoft.com/office/drawing/2014/main" id="{36949D22-1CDD-F82B-344E-8C0E3522E53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0726" y="1754701"/>
            <a:ext cx="3174110" cy="19899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D4D333-5BFE-89D7-20D2-C842E9886502}"/>
              </a:ext>
            </a:extLst>
          </p:cNvPr>
          <p:cNvSpPr txBox="1"/>
          <p:nvPr/>
        </p:nvSpPr>
        <p:spPr>
          <a:xfrm>
            <a:off x="2233513" y="1884466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5"/>
                </a:solidFill>
              </a:rPr>
              <a:t>in parallel?!!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18D8F-633F-10B6-0534-1170A8BB8C0C}"/>
              </a:ext>
            </a:extLst>
          </p:cNvPr>
          <p:cNvSpPr txBox="1"/>
          <p:nvPr/>
        </p:nvSpPr>
        <p:spPr>
          <a:xfrm>
            <a:off x="2581856" y="2025980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5"/>
                </a:solidFill>
              </a:rPr>
              <a:t>in parallel?!!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41898-523C-3B8D-CDBA-BBF5EA6E34BA}"/>
              </a:ext>
            </a:extLst>
          </p:cNvPr>
          <p:cNvSpPr txBox="1"/>
          <p:nvPr/>
        </p:nvSpPr>
        <p:spPr>
          <a:xfrm>
            <a:off x="6010856" y="1884466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5"/>
                </a:solidFill>
              </a:rPr>
              <a:t>in parallel?!!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D443CA-9A0F-7D79-F3FA-91C653AFED03}"/>
              </a:ext>
            </a:extLst>
          </p:cNvPr>
          <p:cNvSpPr txBox="1"/>
          <p:nvPr/>
        </p:nvSpPr>
        <p:spPr>
          <a:xfrm>
            <a:off x="6457171" y="2162310"/>
            <a:ext cx="8066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5"/>
                </a:solidFill>
              </a:rPr>
              <a:t>in parallel?!!</a:t>
            </a:r>
          </a:p>
        </p:txBody>
      </p:sp>
    </p:spTree>
    <p:extLst>
      <p:ext uri="{BB962C8B-B14F-4D97-AF65-F5344CB8AC3E}">
        <p14:creationId xmlns:p14="http://schemas.microsoft.com/office/powerpoint/2010/main" val="323581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286A2288-D3C1-EA9B-2D83-1A3314481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etwork&#10;&#10;AI-generated content may be incorrect.">
            <a:extLst>
              <a:ext uri="{FF2B5EF4-FFF2-40B4-BE49-F238E27FC236}">
                <a16:creationId xmlns:a16="http://schemas.microsoft.com/office/drawing/2014/main" id="{67A32C90-6CD1-8A98-6FF4-0B1486EFB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41" y="1494027"/>
            <a:ext cx="3950352" cy="2257344"/>
          </a:xfrm>
          <a:prstGeom prst="rect">
            <a:avLst/>
          </a:prstGeom>
        </p:spPr>
      </p:pic>
      <p:pic>
        <p:nvPicPr>
          <p:cNvPr id="5" name="Picture 4" descr="A graph and diagram of a diagram&#10;&#10;AI-generated content may be incorrect.">
            <a:extLst>
              <a:ext uri="{FF2B5EF4-FFF2-40B4-BE49-F238E27FC236}">
                <a16:creationId xmlns:a16="http://schemas.microsoft.com/office/drawing/2014/main" id="{470726C2-68C8-F2F0-4CD4-663507108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053" y="1494027"/>
            <a:ext cx="3950353" cy="2257344"/>
          </a:xfrm>
          <a:prstGeom prst="rect">
            <a:avLst/>
          </a:prstGeom>
        </p:spPr>
      </p:pic>
      <p:pic>
        <p:nvPicPr>
          <p:cNvPr id="113" name="Google Shape;113;p19" title="bfs_bu_kronecker.gif">
            <a:extLst>
              <a:ext uri="{FF2B5EF4-FFF2-40B4-BE49-F238E27FC236}">
                <a16:creationId xmlns:a16="http://schemas.microsoft.com/office/drawing/2014/main" id="{4E8A2446-B5B9-7C98-4F2F-BE1A16FBA3EA}"/>
              </a:ext>
            </a:extLst>
          </p:cNvPr>
          <p:cNvPicPr preferRelativeResize="0"/>
          <p:nvPr/>
        </p:nvPicPr>
        <p:blipFill/>
        <p:spPr>
          <a:xfrm>
            <a:off x="0" y="5286771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1237FDE4-E5F1-B107-3059-D037A003B3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Searching over all neighbours simultaneously*</a:t>
            </a:r>
            <a:endParaRPr b="0" dirty="0"/>
          </a:p>
        </p:txBody>
      </p:sp>
      <p:pic>
        <p:nvPicPr>
          <p:cNvPr id="115" name="Google Shape;115;p19">
            <a:extLst>
              <a:ext uri="{FF2B5EF4-FFF2-40B4-BE49-F238E27FC236}">
                <a16:creationId xmlns:a16="http://schemas.microsoft.com/office/drawing/2014/main" id="{6A9D0572-DFE4-1F0E-C04B-4E89C349398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rcRect t="52580"/>
          <a:stretch>
            <a:fillRect/>
          </a:stretch>
        </p:blipFill>
        <p:spPr>
          <a:xfrm>
            <a:off x="311700" y="3597561"/>
            <a:ext cx="1114019" cy="60645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>
            <a:extLst>
              <a:ext uri="{FF2B5EF4-FFF2-40B4-BE49-F238E27FC236}">
                <a16:creationId xmlns:a16="http://schemas.microsoft.com/office/drawing/2014/main" id="{C83FA54D-AB48-5CD9-D928-28D9FEFB77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19" y="4698475"/>
            <a:ext cx="1380000" cy="4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600"/>
              <a:t>Beamer et al.</a:t>
            </a:r>
            <a:endParaRPr sz="600"/>
          </a:p>
        </p:txBody>
      </p:sp>
      <p:pic>
        <p:nvPicPr>
          <p:cNvPr id="118" name="Google Shape;118;p19">
            <a:extLst>
              <a:ext uri="{FF2B5EF4-FFF2-40B4-BE49-F238E27FC236}">
                <a16:creationId xmlns:a16="http://schemas.microsoft.com/office/drawing/2014/main" id="{CA3FC4D8-15A7-2A25-7E2D-C7E662FBFFB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3557" y="3536155"/>
            <a:ext cx="1406788" cy="8819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B893B3-4A3B-4806-EE58-E7A44958CB64}"/>
              </a:ext>
            </a:extLst>
          </p:cNvPr>
          <p:cNvSpPr txBox="1"/>
          <p:nvPr/>
        </p:nvSpPr>
        <p:spPr>
          <a:xfrm>
            <a:off x="311700" y="810547"/>
            <a:ext cx="45448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5"/>
                </a:solidFill>
              </a:rPr>
              <a:t>* only outgoing </a:t>
            </a:r>
            <a:r>
              <a:rPr lang="en-US" sz="900" dirty="0" err="1">
                <a:solidFill>
                  <a:schemeClr val="accent5"/>
                </a:solidFill>
              </a:rPr>
              <a:t>neighbours</a:t>
            </a:r>
            <a:r>
              <a:rPr lang="en-US" sz="900" dirty="0">
                <a:solidFill>
                  <a:schemeClr val="accent5"/>
                </a:solidFill>
              </a:rPr>
              <a:t> in TD, and ingoing </a:t>
            </a:r>
            <a:r>
              <a:rPr lang="en-US" sz="900" dirty="0" err="1">
                <a:solidFill>
                  <a:schemeClr val="accent5"/>
                </a:solidFill>
              </a:rPr>
              <a:t>neighbours</a:t>
            </a:r>
            <a:r>
              <a:rPr lang="en-US" sz="900" dirty="0">
                <a:solidFill>
                  <a:schemeClr val="accent5"/>
                </a:solidFill>
              </a:rPr>
              <a:t> in BU for directional graphs</a:t>
            </a:r>
          </a:p>
        </p:txBody>
      </p:sp>
    </p:spTree>
    <p:extLst>
      <p:ext uri="{BB962C8B-B14F-4D97-AF65-F5344CB8AC3E}">
        <p14:creationId xmlns:p14="http://schemas.microsoft.com/office/powerpoint/2010/main" val="1879459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4BED2441-C2D6-8426-A7D7-B7D54AEAF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D467F-FA37-9DFE-6F40-F4F6190B70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5841" y="1494027"/>
            <a:ext cx="3950352" cy="2257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56FE3E-AD57-0285-3243-454FF9FB97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83053" y="1494027"/>
            <a:ext cx="3950352" cy="2257344"/>
          </a:xfrm>
          <a:prstGeom prst="rect">
            <a:avLst/>
          </a:prstGeom>
        </p:spPr>
      </p:pic>
      <p:pic>
        <p:nvPicPr>
          <p:cNvPr id="113" name="Google Shape;113;p19" title="bfs_bu_kronecker.gif">
            <a:extLst>
              <a:ext uri="{FF2B5EF4-FFF2-40B4-BE49-F238E27FC236}">
                <a16:creationId xmlns:a16="http://schemas.microsoft.com/office/drawing/2014/main" id="{FFEB9BF5-6DD3-93AA-A062-8DECE04C6252}"/>
              </a:ext>
            </a:extLst>
          </p:cNvPr>
          <p:cNvPicPr preferRelativeResize="0"/>
          <p:nvPr/>
        </p:nvPicPr>
        <p:blipFill/>
        <p:spPr>
          <a:xfrm>
            <a:off x="0" y="5286771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5AB54E33-8FB3-5598-5EE7-DF55FBADF6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Searching over all vertices and neighbours simultaneously*</a:t>
            </a:r>
            <a:endParaRPr b="0" dirty="0"/>
          </a:p>
        </p:txBody>
      </p:sp>
      <p:pic>
        <p:nvPicPr>
          <p:cNvPr id="115" name="Google Shape;115;p19">
            <a:extLst>
              <a:ext uri="{FF2B5EF4-FFF2-40B4-BE49-F238E27FC236}">
                <a16:creationId xmlns:a16="http://schemas.microsoft.com/office/drawing/2014/main" id="{C8604905-1013-5C9E-C213-4C7A2474B1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rcRect t="52580"/>
          <a:stretch>
            <a:fillRect/>
          </a:stretch>
        </p:blipFill>
        <p:spPr>
          <a:xfrm>
            <a:off x="311700" y="3597561"/>
            <a:ext cx="1114019" cy="60645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>
            <a:extLst>
              <a:ext uri="{FF2B5EF4-FFF2-40B4-BE49-F238E27FC236}">
                <a16:creationId xmlns:a16="http://schemas.microsoft.com/office/drawing/2014/main" id="{C4B38DE9-F3DD-C8CC-373A-E3F47B6C07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19" y="4698475"/>
            <a:ext cx="1380000" cy="4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600"/>
              <a:t>Beamer et al.</a:t>
            </a:r>
            <a:endParaRPr sz="600"/>
          </a:p>
        </p:txBody>
      </p:sp>
      <p:pic>
        <p:nvPicPr>
          <p:cNvPr id="118" name="Google Shape;118;p19">
            <a:extLst>
              <a:ext uri="{FF2B5EF4-FFF2-40B4-BE49-F238E27FC236}">
                <a16:creationId xmlns:a16="http://schemas.microsoft.com/office/drawing/2014/main" id="{73EA7DD4-B1CA-BEF7-5B2E-9B777C9D81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3557" y="3536155"/>
            <a:ext cx="1406788" cy="8819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48ABE9-D278-6348-ED62-214E1F8A3769}"/>
              </a:ext>
            </a:extLst>
          </p:cNvPr>
          <p:cNvSpPr txBox="1"/>
          <p:nvPr/>
        </p:nvSpPr>
        <p:spPr>
          <a:xfrm>
            <a:off x="311700" y="810547"/>
            <a:ext cx="45448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5"/>
                </a:solidFill>
              </a:rPr>
              <a:t>* only outgoing </a:t>
            </a:r>
            <a:r>
              <a:rPr lang="en-US" sz="900" dirty="0" err="1">
                <a:solidFill>
                  <a:schemeClr val="accent5"/>
                </a:solidFill>
              </a:rPr>
              <a:t>neighbours</a:t>
            </a:r>
            <a:r>
              <a:rPr lang="en-US" sz="900" dirty="0">
                <a:solidFill>
                  <a:schemeClr val="accent5"/>
                </a:solidFill>
              </a:rPr>
              <a:t> in TD, and ingoing </a:t>
            </a:r>
            <a:r>
              <a:rPr lang="en-US" sz="900" dirty="0" err="1">
                <a:solidFill>
                  <a:schemeClr val="accent5"/>
                </a:solidFill>
              </a:rPr>
              <a:t>neighbours</a:t>
            </a:r>
            <a:r>
              <a:rPr lang="en-US" sz="900" dirty="0">
                <a:solidFill>
                  <a:schemeClr val="accent5"/>
                </a:solidFill>
              </a:rPr>
              <a:t> in BU for directional graphs</a:t>
            </a:r>
          </a:p>
        </p:txBody>
      </p:sp>
    </p:spTree>
    <p:extLst>
      <p:ext uri="{BB962C8B-B14F-4D97-AF65-F5344CB8AC3E}">
        <p14:creationId xmlns:p14="http://schemas.microsoft.com/office/powerpoint/2010/main" val="2977181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B9E7631D-3A2A-5A0A-3F5B-DED278950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 title="bfs_bu_kronecker.gif">
            <a:extLst>
              <a:ext uri="{FF2B5EF4-FFF2-40B4-BE49-F238E27FC236}">
                <a16:creationId xmlns:a16="http://schemas.microsoft.com/office/drawing/2014/main" id="{1CDEA681-8594-B21E-AE77-1404E75BA00F}"/>
              </a:ext>
            </a:extLst>
          </p:cNvPr>
          <p:cNvPicPr preferRelativeResize="0"/>
          <p:nvPr/>
        </p:nvPicPr>
        <p:blipFill/>
        <p:spPr>
          <a:xfrm>
            <a:off x="0" y="5286771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B1007506-45F0-C76F-75C6-FB655C9FF6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Directional BFS proposes a hybrid approach</a:t>
            </a:r>
            <a:endParaRPr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18C77A-2B1A-6904-C650-30925C809F52}"/>
              </a:ext>
            </a:extLst>
          </p:cNvPr>
          <p:cNvSpPr txBox="1"/>
          <p:nvPr/>
        </p:nvSpPr>
        <p:spPr>
          <a:xfrm>
            <a:off x="3630075" y="1341006"/>
            <a:ext cx="1883849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Start with top-down</a:t>
            </a:r>
          </a:p>
          <a:p>
            <a:pPr algn="ctr"/>
            <a:r>
              <a:rPr lang="en-US" sz="10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Better for small frontier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12DEF2-9A13-50B8-CDEB-276A0C6FA72C}"/>
              </a:ext>
            </a:extLst>
          </p:cNvPr>
          <p:cNvSpPr txBox="1"/>
          <p:nvPr/>
        </p:nvSpPr>
        <p:spPr>
          <a:xfrm>
            <a:off x="119273" y="3684904"/>
            <a:ext cx="36824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Where: </a:t>
            </a:r>
          </a:p>
          <a:p>
            <a:r>
              <a:rPr lang="en-US" sz="1100" i="1" dirty="0" err="1"/>
              <a:t>n</a:t>
            </a:r>
            <a:r>
              <a:rPr lang="en-US" sz="1100" i="1" baseline="-25000" dirty="0" err="1"/>
              <a:t>f</a:t>
            </a:r>
            <a:r>
              <a:rPr lang="en-US" sz="1100" i="1" dirty="0"/>
              <a:t>   = n vertices in frontier</a:t>
            </a:r>
          </a:p>
          <a:p>
            <a:r>
              <a:rPr lang="en-US" sz="1100" i="1" dirty="0"/>
              <a:t>m</a:t>
            </a:r>
            <a:r>
              <a:rPr lang="en-US" sz="1100" i="1" baseline="-25000" dirty="0"/>
              <a:t>f</a:t>
            </a:r>
            <a:r>
              <a:rPr lang="en-US" sz="1100" i="1" dirty="0"/>
              <a:t>  = m edges to check from frontier</a:t>
            </a:r>
          </a:p>
          <a:p>
            <a:r>
              <a:rPr lang="en-US" sz="1100" i="1" dirty="0"/>
              <a:t>m</a:t>
            </a:r>
            <a:r>
              <a:rPr lang="en-US" sz="1100" i="1" baseline="-25000" dirty="0"/>
              <a:t>u</a:t>
            </a:r>
            <a:r>
              <a:rPr lang="en-US" sz="1100" i="1" dirty="0"/>
              <a:t> = m edges to check from unexplored vertices</a:t>
            </a:r>
          </a:p>
          <a:p>
            <a:r>
              <a:rPr lang="en-US" sz="1100" i="1" dirty="0"/>
              <a:t>alpha = tuning parameter to adjust from upper bound m</a:t>
            </a:r>
            <a:r>
              <a:rPr lang="en-US" sz="1100" i="1" baseline="-25000" dirty="0"/>
              <a:t>u</a:t>
            </a:r>
          </a:p>
          <a:p>
            <a:r>
              <a:rPr lang="en-US" sz="1100" i="1" dirty="0"/>
              <a:t>beta = tuning parameter to adjust from upper bound m</a:t>
            </a:r>
          </a:p>
        </p:txBody>
      </p:sp>
    </p:spTree>
    <p:extLst>
      <p:ext uri="{BB962C8B-B14F-4D97-AF65-F5344CB8AC3E}">
        <p14:creationId xmlns:p14="http://schemas.microsoft.com/office/powerpoint/2010/main" val="3609584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B32AF6B9-96C0-5441-7C55-F057F03FB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 title="bfs_bu_kronecker.gif">
            <a:extLst>
              <a:ext uri="{FF2B5EF4-FFF2-40B4-BE49-F238E27FC236}">
                <a16:creationId xmlns:a16="http://schemas.microsoft.com/office/drawing/2014/main" id="{2FCFAFA3-7E7F-4542-2BDF-41BB0D728CC8}"/>
              </a:ext>
            </a:extLst>
          </p:cNvPr>
          <p:cNvPicPr preferRelativeResize="0"/>
          <p:nvPr/>
        </p:nvPicPr>
        <p:blipFill/>
        <p:spPr>
          <a:xfrm>
            <a:off x="0" y="5286771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07E72B9F-2AE8-0CA4-4C6D-8F33EE57B0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Directional BFS proposes a hybrid approach</a:t>
            </a:r>
            <a:endParaRPr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1AC371-B9A7-34E3-6297-01CCB3AB272F}"/>
              </a:ext>
            </a:extLst>
          </p:cNvPr>
          <p:cNvSpPr txBox="1"/>
          <p:nvPr/>
        </p:nvSpPr>
        <p:spPr>
          <a:xfrm>
            <a:off x="3630075" y="1341006"/>
            <a:ext cx="1883849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Start with top-down</a:t>
            </a:r>
          </a:p>
          <a:p>
            <a:pPr algn="ctr"/>
            <a:r>
              <a:rPr lang="en-US" sz="10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Better for small frontier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D8B27D-9E1B-A301-9617-CC69832F58F3}"/>
              </a:ext>
            </a:extLst>
          </p:cNvPr>
          <p:cNvSpPr txBox="1"/>
          <p:nvPr/>
        </p:nvSpPr>
        <p:spPr>
          <a:xfrm>
            <a:off x="4078915" y="1971110"/>
            <a:ext cx="986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 each level</a:t>
            </a:r>
            <a:endParaRPr lang="en-US" sz="800" i="1" dirty="0">
              <a:solidFill>
                <a:schemeClr val="accent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E0221C-2EB3-2881-54FF-0FFC1B60F994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4571999" y="1810365"/>
            <a:ext cx="1" cy="16074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FC9EED-5005-72DD-92DE-A22A8366760A}"/>
              </a:ext>
            </a:extLst>
          </p:cNvPr>
          <p:cNvSpPr txBox="1"/>
          <p:nvPr/>
        </p:nvSpPr>
        <p:spPr>
          <a:xfrm>
            <a:off x="119273" y="3684904"/>
            <a:ext cx="36824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Where: </a:t>
            </a:r>
          </a:p>
          <a:p>
            <a:r>
              <a:rPr lang="en-US" sz="1100" i="1" dirty="0" err="1"/>
              <a:t>n</a:t>
            </a:r>
            <a:r>
              <a:rPr lang="en-US" sz="1100" i="1" baseline="-25000" dirty="0" err="1"/>
              <a:t>f</a:t>
            </a:r>
            <a:r>
              <a:rPr lang="en-US" sz="1100" i="1" dirty="0"/>
              <a:t>   = n vertices in frontier</a:t>
            </a:r>
          </a:p>
          <a:p>
            <a:r>
              <a:rPr lang="en-US" sz="1100" i="1" dirty="0"/>
              <a:t>m</a:t>
            </a:r>
            <a:r>
              <a:rPr lang="en-US" sz="1100" i="1" baseline="-25000" dirty="0"/>
              <a:t>f</a:t>
            </a:r>
            <a:r>
              <a:rPr lang="en-US" sz="1100" i="1" dirty="0"/>
              <a:t>  = m edges to check from frontier</a:t>
            </a:r>
          </a:p>
          <a:p>
            <a:r>
              <a:rPr lang="en-US" sz="1100" i="1" dirty="0"/>
              <a:t>m</a:t>
            </a:r>
            <a:r>
              <a:rPr lang="en-US" sz="1100" i="1" baseline="-25000" dirty="0"/>
              <a:t>u</a:t>
            </a:r>
            <a:r>
              <a:rPr lang="en-US" sz="1100" i="1" dirty="0"/>
              <a:t> = m edges to check from unexplored vertices</a:t>
            </a:r>
          </a:p>
          <a:p>
            <a:r>
              <a:rPr lang="en-US" sz="1100" i="1" dirty="0"/>
              <a:t>alpha = tuning parameter to adjust from upper bound m</a:t>
            </a:r>
            <a:r>
              <a:rPr lang="en-US" sz="1100" i="1" baseline="-25000" dirty="0"/>
              <a:t>u</a:t>
            </a:r>
          </a:p>
          <a:p>
            <a:r>
              <a:rPr lang="en-US" sz="1100" i="1" dirty="0"/>
              <a:t>beta = tuning parameter to adjust from upper bound m</a:t>
            </a:r>
          </a:p>
        </p:txBody>
      </p:sp>
    </p:spTree>
    <p:extLst>
      <p:ext uri="{BB962C8B-B14F-4D97-AF65-F5344CB8AC3E}">
        <p14:creationId xmlns:p14="http://schemas.microsoft.com/office/powerpoint/2010/main" val="169514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F7FCDABC-9EAE-6C4E-DFCA-AA2B2B2A2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 title="bfs_bu_kronecker.gif">
            <a:extLst>
              <a:ext uri="{FF2B5EF4-FFF2-40B4-BE49-F238E27FC236}">
                <a16:creationId xmlns:a16="http://schemas.microsoft.com/office/drawing/2014/main" id="{7DE1593F-A755-E591-9F61-7DF5CB0C3E49}"/>
              </a:ext>
            </a:extLst>
          </p:cNvPr>
          <p:cNvPicPr preferRelativeResize="0"/>
          <p:nvPr/>
        </p:nvPicPr>
        <p:blipFill/>
        <p:spPr>
          <a:xfrm>
            <a:off x="0" y="5286771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C166FF84-D35C-61DA-F5B8-EEB532730E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Directional BFS proposes a hybrid approach</a:t>
            </a:r>
            <a:endParaRPr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D91B9C-61F7-97B3-3E2B-F1DBCA0A3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928" y="2741966"/>
            <a:ext cx="1447800" cy="482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EFD407-C31A-6B04-F32B-0AC76A69AA10}"/>
              </a:ext>
            </a:extLst>
          </p:cNvPr>
          <p:cNvSpPr txBox="1"/>
          <p:nvPr/>
        </p:nvSpPr>
        <p:spPr>
          <a:xfrm>
            <a:off x="1802060" y="2417861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Switch to bottom-up if: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B7B066-DC9F-2F13-7B16-EDF9212B891D}"/>
              </a:ext>
            </a:extLst>
          </p:cNvPr>
          <p:cNvSpPr txBox="1"/>
          <p:nvPr/>
        </p:nvSpPr>
        <p:spPr>
          <a:xfrm>
            <a:off x="3630075" y="1341006"/>
            <a:ext cx="1883849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Start with top-down</a:t>
            </a:r>
          </a:p>
          <a:p>
            <a:pPr algn="ctr"/>
            <a:r>
              <a:rPr lang="en-US" sz="10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Better for small frontier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180B0D-0A80-2C86-E3AD-EBDE8C236136}"/>
              </a:ext>
            </a:extLst>
          </p:cNvPr>
          <p:cNvSpPr txBox="1"/>
          <p:nvPr/>
        </p:nvSpPr>
        <p:spPr>
          <a:xfrm>
            <a:off x="1868686" y="3238849"/>
            <a:ext cx="2005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Frontier is large relative to </a:t>
            </a:r>
          </a:p>
          <a:p>
            <a:pPr algn="ctr"/>
            <a:r>
              <a:rPr lang="en-US" sz="10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total count of unexplored edges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B02850-6EF6-4198-F785-4E7F58B239BC}"/>
              </a:ext>
            </a:extLst>
          </p:cNvPr>
          <p:cNvSpPr txBox="1"/>
          <p:nvPr/>
        </p:nvSpPr>
        <p:spPr>
          <a:xfrm>
            <a:off x="4078915" y="1971110"/>
            <a:ext cx="986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 each level</a:t>
            </a:r>
            <a:endParaRPr lang="en-US" sz="800" i="1" dirty="0">
              <a:solidFill>
                <a:schemeClr val="accent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5FDE47-E404-6139-A8FB-28FC70ABBB7B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4571999" y="1810365"/>
            <a:ext cx="1" cy="16074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B149BA-DD5B-5670-125B-A732DF69ACDF}"/>
              </a:ext>
            </a:extLst>
          </p:cNvPr>
          <p:cNvCxnSpPr>
            <a:stCxn id="15" idx="2"/>
            <a:endCxn id="8" idx="3"/>
          </p:cNvCxnSpPr>
          <p:nvPr/>
        </p:nvCxnSpPr>
        <p:spPr>
          <a:xfrm flipH="1">
            <a:off x="3945596" y="2232720"/>
            <a:ext cx="626403" cy="33903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C373497-FD6E-69C2-3D2E-B36A7EB4DF8C}"/>
              </a:ext>
            </a:extLst>
          </p:cNvPr>
          <p:cNvSpPr txBox="1"/>
          <p:nvPr/>
        </p:nvSpPr>
        <p:spPr>
          <a:xfrm>
            <a:off x="119273" y="3684904"/>
            <a:ext cx="36824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Where: </a:t>
            </a:r>
          </a:p>
          <a:p>
            <a:r>
              <a:rPr lang="en-US" sz="1100" i="1" dirty="0" err="1"/>
              <a:t>n</a:t>
            </a:r>
            <a:r>
              <a:rPr lang="en-US" sz="1100" i="1" baseline="-25000" dirty="0" err="1"/>
              <a:t>f</a:t>
            </a:r>
            <a:r>
              <a:rPr lang="en-US" sz="1100" i="1" dirty="0"/>
              <a:t>   = n vertices in frontier</a:t>
            </a:r>
          </a:p>
          <a:p>
            <a:r>
              <a:rPr lang="en-US" sz="1100" i="1" dirty="0"/>
              <a:t>m</a:t>
            </a:r>
            <a:r>
              <a:rPr lang="en-US" sz="1100" i="1" baseline="-25000" dirty="0"/>
              <a:t>f</a:t>
            </a:r>
            <a:r>
              <a:rPr lang="en-US" sz="1100" i="1" dirty="0"/>
              <a:t>  = m edges to check from frontier</a:t>
            </a:r>
          </a:p>
          <a:p>
            <a:r>
              <a:rPr lang="en-US" sz="1100" i="1" dirty="0"/>
              <a:t>m</a:t>
            </a:r>
            <a:r>
              <a:rPr lang="en-US" sz="1100" i="1" baseline="-25000" dirty="0"/>
              <a:t>u</a:t>
            </a:r>
            <a:r>
              <a:rPr lang="en-US" sz="1100" i="1" dirty="0"/>
              <a:t> = m edges to check from unexplored vertices</a:t>
            </a:r>
          </a:p>
          <a:p>
            <a:r>
              <a:rPr lang="en-US" sz="1100" i="1" dirty="0"/>
              <a:t>alpha = tuning parameter to adjust from upper bound m</a:t>
            </a:r>
            <a:r>
              <a:rPr lang="en-US" sz="1100" i="1" baseline="-25000" dirty="0"/>
              <a:t>u</a:t>
            </a:r>
          </a:p>
          <a:p>
            <a:r>
              <a:rPr lang="en-US" sz="1100" i="1" dirty="0"/>
              <a:t>beta = tuning parameter to adjust from upper bound m</a:t>
            </a:r>
          </a:p>
        </p:txBody>
      </p:sp>
    </p:spTree>
    <p:extLst>
      <p:ext uri="{BB962C8B-B14F-4D97-AF65-F5344CB8AC3E}">
        <p14:creationId xmlns:p14="http://schemas.microsoft.com/office/powerpoint/2010/main" val="343666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840C240E-9B79-43B0-4B10-94060B250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 title="bfs_bu_kronecker.gif">
            <a:extLst>
              <a:ext uri="{FF2B5EF4-FFF2-40B4-BE49-F238E27FC236}">
                <a16:creationId xmlns:a16="http://schemas.microsoft.com/office/drawing/2014/main" id="{C6BBDEDF-60BF-F64A-6B4A-071D481F1E9B}"/>
              </a:ext>
            </a:extLst>
          </p:cNvPr>
          <p:cNvPicPr preferRelativeResize="0"/>
          <p:nvPr/>
        </p:nvPicPr>
        <p:blipFill/>
        <p:spPr>
          <a:xfrm>
            <a:off x="0" y="5286771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8DFED805-A5A1-9845-CF14-7AD1C896FB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Directional BFS proposes a hybrid approach</a:t>
            </a:r>
            <a:endParaRPr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06C13-9BF4-B439-78C4-EB86EA83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928" y="2741966"/>
            <a:ext cx="14478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CBC930-2E4A-734F-8B11-1A071D04B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358" y="2725638"/>
            <a:ext cx="1371600" cy="55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09D622-51D7-72E8-7FEE-81CE1EFCFC1D}"/>
              </a:ext>
            </a:extLst>
          </p:cNvPr>
          <p:cNvSpPr txBox="1"/>
          <p:nvPr/>
        </p:nvSpPr>
        <p:spPr>
          <a:xfrm>
            <a:off x="1802060" y="2417861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Switch to bottom-up if: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87537F-78E1-4BEE-CC2F-F1CF82D6D09B}"/>
              </a:ext>
            </a:extLst>
          </p:cNvPr>
          <p:cNvSpPr txBox="1"/>
          <p:nvPr/>
        </p:nvSpPr>
        <p:spPr>
          <a:xfrm>
            <a:off x="5252831" y="2417861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Switch to top-down if: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F7BEC-0896-1858-DC75-A93BA98ADCDA}"/>
              </a:ext>
            </a:extLst>
          </p:cNvPr>
          <p:cNvSpPr txBox="1"/>
          <p:nvPr/>
        </p:nvSpPr>
        <p:spPr>
          <a:xfrm>
            <a:off x="3630075" y="1341006"/>
            <a:ext cx="1883849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Start with top-down</a:t>
            </a:r>
          </a:p>
          <a:p>
            <a:pPr algn="ctr"/>
            <a:r>
              <a:rPr lang="en-US" sz="10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Better for small frontier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49B933-7AC0-AC9A-6E7F-9F0D409E3A1F}"/>
              </a:ext>
            </a:extLst>
          </p:cNvPr>
          <p:cNvSpPr txBox="1"/>
          <p:nvPr/>
        </p:nvSpPr>
        <p:spPr>
          <a:xfrm>
            <a:off x="1868686" y="3238849"/>
            <a:ext cx="2005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Frontier is large relative to </a:t>
            </a:r>
          </a:p>
          <a:p>
            <a:pPr algn="ctr"/>
            <a:r>
              <a:rPr lang="en-US" sz="10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total count of unexplored edges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9BD698-86E5-F3EF-097E-E9C310770107}"/>
              </a:ext>
            </a:extLst>
          </p:cNvPr>
          <p:cNvSpPr txBox="1"/>
          <p:nvPr/>
        </p:nvSpPr>
        <p:spPr>
          <a:xfrm>
            <a:off x="5446301" y="3238849"/>
            <a:ext cx="1686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Frontier is small relative to</a:t>
            </a:r>
          </a:p>
          <a:p>
            <a:pPr algn="ctr"/>
            <a:r>
              <a:rPr lang="en-US" sz="10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total number of nodes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1090B5-1EE3-D5E1-3C29-50DFE289CF10}"/>
              </a:ext>
            </a:extLst>
          </p:cNvPr>
          <p:cNvSpPr txBox="1"/>
          <p:nvPr/>
        </p:nvSpPr>
        <p:spPr>
          <a:xfrm>
            <a:off x="4078915" y="1971110"/>
            <a:ext cx="986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 each level</a:t>
            </a:r>
            <a:endParaRPr lang="en-US" sz="800" i="1" dirty="0">
              <a:solidFill>
                <a:schemeClr val="accent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DEC0F8-F9DD-955F-ECF6-CA12C2271801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4571999" y="1810365"/>
            <a:ext cx="1" cy="16074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276840-1A94-38C2-517D-36C22429057C}"/>
              </a:ext>
            </a:extLst>
          </p:cNvPr>
          <p:cNvCxnSpPr>
            <a:stCxn id="15" idx="2"/>
            <a:endCxn id="8" idx="3"/>
          </p:cNvCxnSpPr>
          <p:nvPr/>
        </p:nvCxnSpPr>
        <p:spPr>
          <a:xfrm flipH="1">
            <a:off x="3945596" y="2232720"/>
            <a:ext cx="626403" cy="33903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2BCF0D-B92C-30F3-DE41-C7932BBDD274}"/>
              </a:ext>
            </a:extLst>
          </p:cNvPr>
          <p:cNvCxnSpPr>
            <a:cxnSpLocks/>
            <a:stCxn id="15" idx="2"/>
            <a:endCxn id="9" idx="1"/>
          </p:cNvCxnSpPr>
          <p:nvPr/>
        </p:nvCxnSpPr>
        <p:spPr>
          <a:xfrm>
            <a:off x="4571999" y="2232720"/>
            <a:ext cx="680832" cy="33903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7DD7777-AD93-7FB4-0585-AC51041F8802}"/>
              </a:ext>
            </a:extLst>
          </p:cNvPr>
          <p:cNvSpPr txBox="1"/>
          <p:nvPr/>
        </p:nvSpPr>
        <p:spPr>
          <a:xfrm>
            <a:off x="119273" y="3684904"/>
            <a:ext cx="36824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Where: </a:t>
            </a:r>
          </a:p>
          <a:p>
            <a:r>
              <a:rPr lang="en-US" sz="1100" i="1" dirty="0" err="1"/>
              <a:t>n</a:t>
            </a:r>
            <a:r>
              <a:rPr lang="en-US" sz="1100" i="1" baseline="-25000" dirty="0" err="1"/>
              <a:t>f</a:t>
            </a:r>
            <a:r>
              <a:rPr lang="en-US" sz="1100" i="1" dirty="0"/>
              <a:t>   = n vertices in frontier</a:t>
            </a:r>
          </a:p>
          <a:p>
            <a:r>
              <a:rPr lang="en-US" sz="1100" i="1" dirty="0"/>
              <a:t>m</a:t>
            </a:r>
            <a:r>
              <a:rPr lang="en-US" sz="1100" i="1" baseline="-25000" dirty="0"/>
              <a:t>f</a:t>
            </a:r>
            <a:r>
              <a:rPr lang="en-US" sz="1100" i="1" dirty="0"/>
              <a:t>  = m edges to check from frontier</a:t>
            </a:r>
          </a:p>
          <a:p>
            <a:r>
              <a:rPr lang="en-US" sz="1100" i="1" dirty="0"/>
              <a:t>m</a:t>
            </a:r>
            <a:r>
              <a:rPr lang="en-US" sz="1100" i="1" baseline="-25000" dirty="0"/>
              <a:t>u</a:t>
            </a:r>
            <a:r>
              <a:rPr lang="en-US" sz="1100" i="1" dirty="0"/>
              <a:t> = m edges to check from unexplored vertices</a:t>
            </a:r>
          </a:p>
          <a:p>
            <a:r>
              <a:rPr lang="en-US" sz="1100" i="1" dirty="0"/>
              <a:t>alpha = tuning parameter to adjust from upper bound m</a:t>
            </a:r>
            <a:r>
              <a:rPr lang="en-US" sz="1100" i="1" baseline="-25000" dirty="0"/>
              <a:t>u</a:t>
            </a:r>
          </a:p>
          <a:p>
            <a:r>
              <a:rPr lang="en-US" sz="1100" i="1" dirty="0"/>
              <a:t>beta = tuning parameter to adjust from upper bound m</a:t>
            </a:r>
          </a:p>
        </p:txBody>
      </p:sp>
    </p:spTree>
    <p:extLst>
      <p:ext uri="{BB962C8B-B14F-4D97-AF65-F5344CB8AC3E}">
        <p14:creationId xmlns:p14="http://schemas.microsoft.com/office/powerpoint/2010/main" val="707996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D8157F68-E009-892A-BDE4-4A52ECA26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 title="bfs_bu_kronecker.gif">
            <a:extLst>
              <a:ext uri="{FF2B5EF4-FFF2-40B4-BE49-F238E27FC236}">
                <a16:creationId xmlns:a16="http://schemas.microsoft.com/office/drawing/2014/main" id="{59309DE8-5D72-4477-181A-31D61AB14B84}"/>
              </a:ext>
            </a:extLst>
          </p:cNvPr>
          <p:cNvPicPr preferRelativeResize="0"/>
          <p:nvPr/>
        </p:nvPicPr>
        <p:blipFill/>
        <p:spPr>
          <a:xfrm>
            <a:off x="0" y="5286771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545855AD-C5E5-709D-2240-45E750D091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Directional BFS proposes a hybrid approach</a:t>
            </a:r>
            <a:endParaRPr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B09419-739A-6177-3365-360C2B065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928" y="2741966"/>
            <a:ext cx="1447800" cy="482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D79DA1-CCDA-06EA-4D4D-3BD9AEA0C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358" y="2725638"/>
            <a:ext cx="1371600" cy="558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62C6DD-72A4-BCD2-2CCE-5BAF48CF8490}"/>
              </a:ext>
            </a:extLst>
          </p:cNvPr>
          <p:cNvSpPr txBox="1"/>
          <p:nvPr/>
        </p:nvSpPr>
        <p:spPr>
          <a:xfrm>
            <a:off x="1802060" y="2417861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Switch to bottom-up if: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91F13D-0B3A-59E1-7C3A-30BA7BFD7265}"/>
              </a:ext>
            </a:extLst>
          </p:cNvPr>
          <p:cNvSpPr txBox="1"/>
          <p:nvPr/>
        </p:nvSpPr>
        <p:spPr>
          <a:xfrm>
            <a:off x="5252831" y="2417861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Switch to top-down if: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5DBB6-E5D9-80C6-226A-6808EA9BF6EB}"/>
              </a:ext>
            </a:extLst>
          </p:cNvPr>
          <p:cNvSpPr txBox="1"/>
          <p:nvPr/>
        </p:nvSpPr>
        <p:spPr>
          <a:xfrm>
            <a:off x="3630075" y="1341006"/>
            <a:ext cx="1883849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Start with top-down</a:t>
            </a:r>
          </a:p>
          <a:p>
            <a:pPr algn="ctr"/>
            <a:r>
              <a:rPr lang="en-US" sz="10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Better for small frontier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F4E4AC-DCCE-8F10-E137-6019DFD734DD}"/>
              </a:ext>
            </a:extLst>
          </p:cNvPr>
          <p:cNvSpPr txBox="1"/>
          <p:nvPr/>
        </p:nvSpPr>
        <p:spPr>
          <a:xfrm>
            <a:off x="1868686" y="3238849"/>
            <a:ext cx="2005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Frontier is large relative to </a:t>
            </a:r>
          </a:p>
          <a:p>
            <a:pPr algn="ctr"/>
            <a:r>
              <a:rPr lang="en-US" sz="10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total count of unexplored edges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0189D-37F1-E858-9755-350AD80BF748}"/>
              </a:ext>
            </a:extLst>
          </p:cNvPr>
          <p:cNvSpPr txBox="1"/>
          <p:nvPr/>
        </p:nvSpPr>
        <p:spPr>
          <a:xfrm>
            <a:off x="5446301" y="3238849"/>
            <a:ext cx="1686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Frontier is small relative to</a:t>
            </a:r>
          </a:p>
          <a:p>
            <a:pPr algn="ctr"/>
            <a:r>
              <a:rPr lang="en-US" sz="10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total number of nodes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F25403-BD5A-5494-4B4C-A63A381B8B5B}"/>
              </a:ext>
            </a:extLst>
          </p:cNvPr>
          <p:cNvSpPr txBox="1"/>
          <p:nvPr/>
        </p:nvSpPr>
        <p:spPr>
          <a:xfrm>
            <a:off x="4078915" y="1971110"/>
            <a:ext cx="986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 each level</a:t>
            </a:r>
            <a:endParaRPr lang="en-US" sz="800" i="1" dirty="0">
              <a:solidFill>
                <a:schemeClr val="accent5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881A96-0CF5-4B0C-F9F5-D748733C6300}"/>
              </a:ext>
            </a:extLst>
          </p:cNvPr>
          <p:cNvCxnSpPr>
            <a:stCxn id="11" idx="2"/>
            <a:endCxn id="15" idx="0"/>
          </p:cNvCxnSpPr>
          <p:nvPr/>
        </p:nvCxnSpPr>
        <p:spPr>
          <a:xfrm flipH="1">
            <a:off x="4571999" y="1810365"/>
            <a:ext cx="1" cy="160745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F60301-E5DE-28EA-25C9-1F88B0D9A753}"/>
              </a:ext>
            </a:extLst>
          </p:cNvPr>
          <p:cNvCxnSpPr>
            <a:stCxn id="15" idx="2"/>
            <a:endCxn id="8" idx="3"/>
          </p:cNvCxnSpPr>
          <p:nvPr/>
        </p:nvCxnSpPr>
        <p:spPr>
          <a:xfrm flipH="1">
            <a:off x="3945596" y="2232720"/>
            <a:ext cx="626403" cy="33903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51BD55-EBFC-6502-B6D0-1544823978F8}"/>
              </a:ext>
            </a:extLst>
          </p:cNvPr>
          <p:cNvCxnSpPr>
            <a:cxnSpLocks/>
            <a:stCxn id="15" idx="2"/>
            <a:endCxn id="9" idx="1"/>
          </p:cNvCxnSpPr>
          <p:nvPr/>
        </p:nvCxnSpPr>
        <p:spPr>
          <a:xfrm>
            <a:off x="4571999" y="2232720"/>
            <a:ext cx="680832" cy="33903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>
            <a:extLst>
              <a:ext uri="{FF2B5EF4-FFF2-40B4-BE49-F238E27FC236}">
                <a16:creationId xmlns:a16="http://schemas.microsoft.com/office/drawing/2014/main" id="{4384CF2D-9347-AF73-26FA-A37CA9A2C602}"/>
              </a:ext>
            </a:extLst>
          </p:cNvPr>
          <p:cNvSpPr/>
          <p:nvPr/>
        </p:nvSpPr>
        <p:spPr>
          <a:xfrm>
            <a:off x="5072743" y="2133600"/>
            <a:ext cx="2884714" cy="435429"/>
          </a:xfrm>
          <a:custGeom>
            <a:avLst/>
            <a:gdLst>
              <a:gd name="connsiteX0" fmla="*/ 2253343 w 2884714"/>
              <a:gd name="connsiteY0" fmla="*/ 435429 h 435429"/>
              <a:gd name="connsiteX1" fmla="*/ 2884714 w 2884714"/>
              <a:gd name="connsiteY1" fmla="*/ 435429 h 435429"/>
              <a:gd name="connsiteX2" fmla="*/ 2884714 w 2884714"/>
              <a:gd name="connsiteY2" fmla="*/ 0 h 435429"/>
              <a:gd name="connsiteX3" fmla="*/ 0 w 2884714"/>
              <a:gd name="connsiteY3" fmla="*/ 0 h 435429"/>
              <a:gd name="connsiteX4" fmla="*/ 0 w 2884714"/>
              <a:gd name="connsiteY4" fmla="*/ 10886 h 43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4714" h="435429">
                <a:moveTo>
                  <a:pt x="2253343" y="435429"/>
                </a:moveTo>
                <a:lnTo>
                  <a:pt x="2884714" y="435429"/>
                </a:lnTo>
                <a:lnTo>
                  <a:pt x="2884714" y="0"/>
                </a:lnTo>
                <a:lnTo>
                  <a:pt x="0" y="0"/>
                </a:lnTo>
                <a:lnTo>
                  <a:pt x="0" y="10886"/>
                </a:lnTo>
              </a:path>
            </a:pathLst>
          </a:cu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83761E0-8EBC-9897-9BE0-BF6BCBB5ED02}"/>
              </a:ext>
            </a:extLst>
          </p:cNvPr>
          <p:cNvSpPr/>
          <p:nvPr/>
        </p:nvSpPr>
        <p:spPr>
          <a:xfrm flipH="1">
            <a:off x="1127552" y="2133600"/>
            <a:ext cx="2884703" cy="435429"/>
          </a:xfrm>
          <a:custGeom>
            <a:avLst/>
            <a:gdLst>
              <a:gd name="connsiteX0" fmla="*/ 2253343 w 2884714"/>
              <a:gd name="connsiteY0" fmla="*/ 435429 h 435429"/>
              <a:gd name="connsiteX1" fmla="*/ 2884714 w 2884714"/>
              <a:gd name="connsiteY1" fmla="*/ 435429 h 435429"/>
              <a:gd name="connsiteX2" fmla="*/ 2884714 w 2884714"/>
              <a:gd name="connsiteY2" fmla="*/ 0 h 435429"/>
              <a:gd name="connsiteX3" fmla="*/ 0 w 2884714"/>
              <a:gd name="connsiteY3" fmla="*/ 0 h 435429"/>
              <a:gd name="connsiteX4" fmla="*/ 0 w 2884714"/>
              <a:gd name="connsiteY4" fmla="*/ 10886 h 43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4714" h="435429">
                <a:moveTo>
                  <a:pt x="2253343" y="435429"/>
                </a:moveTo>
                <a:lnTo>
                  <a:pt x="2884714" y="435429"/>
                </a:lnTo>
                <a:lnTo>
                  <a:pt x="2884714" y="0"/>
                </a:lnTo>
                <a:lnTo>
                  <a:pt x="0" y="0"/>
                </a:lnTo>
                <a:lnTo>
                  <a:pt x="0" y="10886"/>
                </a:lnTo>
              </a:path>
            </a:pathLst>
          </a:cu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33478-2BF1-6863-9DDE-E01DC7075558}"/>
              </a:ext>
            </a:extLst>
          </p:cNvPr>
          <p:cNvSpPr txBox="1"/>
          <p:nvPr/>
        </p:nvSpPr>
        <p:spPr>
          <a:xfrm>
            <a:off x="119273" y="3684904"/>
            <a:ext cx="36824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Where: </a:t>
            </a:r>
          </a:p>
          <a:p>
            <a:r>
              <a:rPr lang="en-US" sz="1100" i="1" dirty="0" err="1"/>
              <a:t>n</a:t>
            </a:r>
            <a:r>
              <a:rPr lang="en-US" sz="1100" i="1" baseline="-25000" dirty="0" err="1"/>
              <a:t>f</a:t>
            </a:r>
            <a:r>
              <a:rPr lang="en-US" sz="1100" i="1" dirty="0"/>
              <a:t>   = n vertices in frontier</a:t>
            </a:r>
          </a:p>
          <a:p>
            <a:r>
              <a:rPr lang="en-US" sz="1100" i="1" dirty="0"/>
              <a:t>m</a:t>
            </a:r>
            <a:r>
              <a:rPr lang="en-US" sz="1100" i="1" baseline="-25000" dirty="0"/>
              <a:t>f</a:t>
            </a:r>
            <a:r>
              <a:rPr lang="en-US" sz="1100" i="1" dirty="0"/>
              <a:t>  = m edges to check from frontier</a:t>
            </a:r>
          </a:p>
          <a:p>
            <a:r>
              <a:rPr lang="en-US" sz="1100" i="1" dirty="0"/>
              <a:t>m</a:t>
            </a:r>
            <a:r>
              <a:rPr lang="en-US" sz="1100" i="1" baseline="-25000" dirty="0"/>
              <a:t>u</a:t>
            </a:r>
            <a:r>
              <a:rPr lang="en-US" sz="1100" i="1" dirty="0"/>
              <a:t> = m edges to check from unexplored vertices</a:t>
            </a:r>
          </a:p>
          <a:p>
            <a:r>
              <a:rPr lang="en-US" sz="1100" i="1" dirty="0"/>
              <a:t>alpha = tuning parameter to adjust from upper bound m</a:t>
            </a:r>
            <a:r>
              <a:rPr lang="en-US" sz="1100" i="1" baseline="-25000" dirty="0"/>
              <a:t>u</a:t>
            </a:r>
          </a:p>
          <a:p>
            <a:r>
              <a:rPr lang="en-US" sz="1100" i="1" dirty="0"/>
              <a:t>beta = tuning parameter to adjust from upper bound m</a:t>
            </a:r>
          </a:p>
        </p:txBody>
      </p:sp>
    </p:spTree>
    <p:extLst>
      <p:ext uri="{BB962C8B-B14F-4D97-AF65-F5344CB8AC3E}">
        <p14:creationId xmlns:p14="http://schemas.microsoft.com/office/powerpoint/2010/main" val="2100587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B485F9AF-39C0-4B9E-6F39-76CE287CF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 title="bfs_bu_kronecker.gif">
            <a:extLst>
              <a:ext uri="{FF2B5EF4-FFF2-40B4-BE49-F238E27FC236}">
                <a16:creationId xmlns:a16="http://schemas.microsoft.com/office/drawing/2014/main" id="{65B67CE4-5137-4E3A-B9F0-81DCAF22317C}"/>
              </a:ext>
            </a:extLst>
          </p:cNvPr>
          <p:cNvPicPr preferRelativeResize="0"/>
          <p:nvPr/>
        </p:nvPicPr>
        <p:blipFill/>
        <p:spPr>
          <a:xfrm>
            <a:off x="0" y="5286771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F479470A-0A8B-0E92-0A1D-6A5D4472A0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Hybrid approach for k-tree graph</a:t>
            </a:r>
            <a:endParaRPr b="0" dirty="0"/>
          </a:p>
        </p:txBody>
      </p:sp>
      <p:pic>
        <p:nvPicPr>
          <p:cNvPr id="3" name="Picture 2" descr="A graph and diagram of a diagram&#10;&#10;AI-generated content may be incorrect.">
            <a:extLst>
              <a:ext uri="{FF2B5EF4-FFF2-40B4-BE49-F238E27FC236}">
                <a16:creationId xmlns:a16="http://schemas.microsoft.com/office/drawing/2014/main" id="{A18208F4-92A1-367E-5A7E-8F028A64F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395" y="941213"/>
            <a:ext cx="6575209" cy="375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73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>
          <a:extLst>
            <a:ext uri="{FF2B5EF4-FFF2-40B4-BE49-F238E27FC236}">
              <a16:creationId xmlns:a16="http://schemas.microsoft.com/office/drawing/2014/main" id="{6FA2DF5F-29C6-1C91-8BA5-1ACAD1249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95CB6C-D331-42CB-2C32-F6054B953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96" y="304247"/>
            <a:ext cx="8066807" cy="453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82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A9FC0FA3-50A3-F278-D380-CCF10D4B1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 title="bfs_bu_kronecker.gif">
            <a:extLst>
              <a:ext uri="{FF2B5EF4-FFF2-40B4-BE49-F238E27FC236}">
                <a16:creationId xmlns:a16="http://schemas.microsoft.com/office/drawing/2014/main" id="{D55A87BE-DD15-0950-A46B-438DF3CC08ED}"/>
              </a:ext>
            </a:extLst>
          </p:cNvPr>
          <p:cNvPicPr preferRelativeResize="0"/>
          <p:nvPr/>
        </p:nvPicPr>
        <p:blipFill/>
        <p:spPr>
          <a:xfrm>
            <a:off x="0" y="5286771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0D992403-BED5-66D8-BCCA-6F77B691C9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Hybrid approach for Kronecker graph</a:t>
            </a:r>
            <a:endParaRPr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1D47AD-3DA1-CA0E-92BE-785C9954B3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4395" y="941213"/>
            <a:ext cx="6575208" cy="375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2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F09A244E-D543-CB09-67E6-933513A02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 title="bfs_bu_kronecker.gif">
            <a:extLst>
              <a:ext uri="{FF2B5EF4-FFF2-40B4-BE49-F238E27FC236}">
                <a16:creationId xmlns:a16="http://schemas.microsoft.com/office/drawing/2014/main" id="{C516E6AC-FE90-1D48-2D89-C9629D78EB6D}"/>
              </a:ext>
            </a:extLst>
          </p:cNvPr>
          <p:cNvPicPr preferRelativeResize="0"/>
          <p:nvPr/>
        </p:nvPicPr>
        <p:blipFill/>
        <p:spPr>
          <a:xfrm>
            <a:off x="0" y="5286771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41A5A208-D838-DBC5-39C3-F490018C6C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Methodology</a:t>
            </a:r>
            <a:endParaRPr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6B8D6D-BF95-022D-CAA4-16DFA729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86786"/>
            <a:ext cx="7772400" cy="2162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6480E6-A48C-482A-EA22-9F6164CB398E}"/>
              </a:ext>
            </a:extLst>
          </p:cNvPr>
          <p:cNvSpPr txBox="1"/>
          <p:nvPr/>
        </p:nvSpPr>
        <p:spPr>
          <a:xfrm>
            <a:off x="685800" y="1048367"/>
            <a:ext cx="3126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 evaluated for 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EF1FD-C55A-F4B4-F0C2-E5C9D661AAE4}"/>
              </a:ext>
            </a:extLst>
          </p:cNvPr>
          <p:cNvSpPr txBox="1"/>
          <p:nvPr/>
        </p:nvSpPr>
        <p:spPr>
          <a:xfrm>
            <a:off x="685800" y="3676237"/>
            <a:ext cx="3502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Three systems: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8-core, 16-core, 40-core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456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B1C055F4-6172-7927-14B3-14F139D0C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 title="bfs_bu_kronecker.gif">
            <a:extLst>
              <a:ext uri="{FF2B5EF4-FFF2-40B4-BE49-F238E27FC236}">
                <a16:creationId xmlns:a16="http://schemas.microsoft.com/office/drawing/2014/main" id="{6A571177-38E1-BD16-C6CE-2890314BFDAF}"/>
              </a:ext>
            </a:extLst>
          </p:cNvPr>
          <p:cNvPicPr preferRelativeResize="0"/>
          <p:nvPr/>
        </p:nvPicPr>
        <p:blipFill/>
        <p:spPr>
          <a:xfrm>
            <a:off x="0" y="5286771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179BA891-A2F7-1D8E-45F2-F653F82851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Methodology</a:t>
            </a:r>
            <a:endParaRPr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0C6175-57CC-48A5-1A71-3B8BDDA98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86786"/>
            <a:ext cx="7772400" cy="2162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17DBD0-B286-6A97-D16A-37D478341784}"/>
              </a:ext>
            </a:extLst>
          </p:cNvPr>
          <p:cNvSpPr txBox="1"/>
          <p:nvPr/>
        </p:nvSpPr>
        <p:spPr>
          <a:xfrm>
            <a:off x="685800" y="1048367"/>
            <a:ext cx="3126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 evaluated for 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27B380-CE05-42AB-7695-A3551EC52368}"/>
              </a:ext>
            </a:extLst>
          </p:cNvPr>
          <p:cNvSpPr txBox="1"/>
          <p:nvPr/>
        </p:nvSpPr>
        <p:spPr>
          <a:xfrm>
            <a:off x="685800" y="3676237"/>
            <a:ext cx="3502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Three systems: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8-core, 16-core, 40-core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242B1-38D8-052B-1181-AF369FCAB3B0}"/>
              </a:ext>
            </a:extLst>
          </p:cNvPr>
          <p:cNvSpPr txBox="1"/>
          <p:nvPr/>
        </p:nvSpPr>
        <p:spPr>
          <a:xfrm>
            <a:off x="2248888" y="4242486"/>
            <a:ext cx="30123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</a:rPr>
              <a:t>Most representative of compute nodes for clusters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F819BC-F438-D588-829D-A8F910C18828}"/>
              </a:ext>
            </a:extLst>
          </p:cNvPr>
          <p:cNvSpPr txBox="1"/>
          <p:nvPr/>
        </p:nvSpPr>
        <p:spPr>
          <a:xfrm>
            <a:off x="4670812" y="3937686"/>
            <a:ext cx="28408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</a:rPr>
              <a:t>To evaluate parallel scalability up to 80 threads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BC4147-02F4-A355-77D2-AA485B5E38E0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113903" y="3984014"/>
            <a:ext cx="641167" cy="258472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87D438-AB93-98B0-1759-9B4051C6DBFA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789406" y="3984014"/>
            <a:ext cx="881406" cy="7678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457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02800744-2655-99A4-EEC0-04236B97A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 title="bfs_bu_kronecker.gif">
            <a:extLst>
              <a:ext uri="{FF2B5EF4-FFF2-40B4-BE49-F238E27FC236}">
                <a16:creationId xmlns:a16="http://schemas.microsoft.com/office/drawing/2014/main" id="{76FD2574-04ED-A5DB-C5AB-F6E1AC8139B4}"/>
              </a:ext>
            </a:extLst>
          </p:cNvPr>
          <p:cNvPicPr preferRelativeResize="0"/>
          <p:nvPr/>
        </p:nvPicPr>
        <p:blipFill/>
        <p:spPr>
          <a:xfrm>
            <a:off x="0" y="5286771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8FB158BD-EA67-7A4E-3221-F059BE81EB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Methodology</a:t>
            </a:r>
            <a:endParaRPr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ACC8F3-2ED2-A7A4-99C2-D83967F86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86786"/>
            <a:ext cx="7772400" cy="2162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A87231-FB6D-E7DA-B0FB-A886AEA1E86F}"/>
              </a:ext>
            </a:extLst>
          </p:cNvPr>
          <p:cNvSpPr txBox="1"/>
          <p:nvPr/>
        </p:nvSpPr>
        <p:spPr>
          <a:xfrm>
            <a:off x="685800" y="1048367"/>
            <a:ext cx="3126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 evaluated for 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544EBF-0724-7222-ACBC-82B1BDA37C1D}"/>
              </a:ext>
            </a:extLst>
          </p:cNvPr>
          <p:cNvSpPr txBox="1"/>
          <p:nvPr/>
        </p:nvSpPr>
        <p:spPr>
          <a:xfrm>
            <a:off x="685800" y="3676237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Three systems: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8-core, 16-core, 40-core</a:t>
            </a:r>
          </a:p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Implementation: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C++, OpenMP, CSR format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334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6550AFAE-C3DD-6E7D-CA44-2EE81D21E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 title="bfs_bu_kronecker.gif">
            <a:extLst>
              <a:ext uri="{FF2B5EF4-FFF2-40B4-BE49-F238E27FC236}">
                <a16:creationId xmlns:a16="http://schemas.microsoft.com/office/drawing/2014/main" id="{C9890033-252F-4213-F9D2-2653DEF33EF0}"/>
              </a:ext>
            </a:extLst>
          </p:cNvPr>
          <p:cNvPicPr preferRelativeResize="0"/>
          <p:nvPr/>
        </p:nvPicPr>
        <p:blipFill/>
        <p:spPr>
          <a:xfrm>
            <a:off x="0" y="5286771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A59A883F-7FC0-FBBF-7AE6-A2848D8626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Experiment results: 2.4-7.6x speedup!</a:t>
            </a:r>
            <a:endParaRPr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0FE43D-A291-20D4-6A7D-90199613D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418" y="1079157"/>
            <a:ext cx="6489163" cy="34380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762CFC-B01E-713C-0CCA-B9827DA22567}"/>
              </a:ext>
            </a:extLst>
          </p:cNvPr>
          <p:cNvSpPr txBox="1"/>
          <p:nvPr/>
        </p:nvSpPr>
        <p:spPr>
          <a:xfrm>
            <a:off x="7711542" y="1474573"/>
            <a:ext cx="1170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</a:rPr>
              <a:t>Bitmap check for </a:t>
            </a:r>
          </a:p>
          <a:p>
            <a:r>
              <a:rPr lang="en-US" sz="1000" dirty="0">
                <a:solidFill>
                  <a:schemeClr val="accent5"/>
                </a:solidFill>
              </a:rPr>
              <a:t>completed nodes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9E8BAD-862F-6485-7694-A00E96962749}"/>
              </a:ext>
            </a:extLst>
          </p:cNvPr>
          <p:cNvSpPr txBox="1"/>
          <p:nvPr/>
        </p:nvSpPr>
        <p:spPr>
          <a:xfrm>
            <a:off x="7711542" y="2207741"/>
            <a:ext cx="12634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</a:rPr>
              <a:t>Picks best switch</a:t>
            </a:r>
          </a:p>
          <a:p>
            <a:r>
              <a:rPr lang="en-US" sz="1000" dirty="0">
                <a:solidFill>
                  <a:schemeClr val="accent5"/>
                </a:solidFill>
              </a:rPr>
              <a:t>locations across all</a:t>
            </a:r>
          </a:p>
          <a:p>
            <a:r>
              <a:rPr lang="en-US" sz="1000" dirty="0">
                <a:solidFill>
                  <a:schemeClr val="accent5"/>
                </a:solidFill>
              </a:rPr>
              <a:t>possible iterations</a:t>
            </a:r>
          </a:p>
        </p:txBody>
      </p:sp>
    </p:spTree>
    <p:extLst>
      <p:ext uri="{BB962C8B-B14F-4D97-AF65-F5344CB8AC3E}">
        <p14:creationId xmlns:p14="http://schemas.microsoft.com/office/powerpoint/2010/main" val="3069062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FE0843CB-63E0-ED8B-E97D-AC0CBBA86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 title="bfs_bu_kronecker.gif">
            <a:extLst>
              <a:ext uri="{FF2B5EF4-FFF2-40B4-BE49-F238E27FC236}">
                <a16:creationId xmlns:a16="http://schemas.microsoft.com/office/drawing/2014/main" id="{3CDD5D12-D515-A615-C161-007F2359EA7D}"/>
              </a:ext>
            </a:extLst>
          </p:cNvPr>
          <p:cNvPicPr preferRelativeResize="0"/>
          <p:nvPr/>
        </p:nvPicPr>
        <p:blipFill/>
        <p:spPr>
          <a:xfrm>
            <a:off x="0" y="5286771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6836AE13-D1C4-DBA8-4D2B-E6B74B7052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Results interpretation</a:t>
            </a:r>
            <a:endParaRPr b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F875B-1090-38A1-AED9-232F1EC2B226}"/>
              </a:ext>
            </a:extLst>
          </p:cNvPr>
          <p:cNvSpPr txBox="1"/>
          <p:nvPr/>
        </p:nvSpPr>
        <p:spPr>
          <a:xfrm>
            <a:off x="4827372" y="1623445"/>
            <a:ext cx="336927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Modulating between TD and BU bypasses their respective weaknesses (TD checks all edges, BU checks all vertices)</a:t>
            </a:r>
          </a:p>
          <a:p>
            <a:endParaRPr lang="en-US" sz="105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05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Takeaways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Least effective on higher effective diameter graphs (twitter, Wikipedia) so more edges </a:t>
            </a:r>
            <a:r>
              <a:rPr lang="en-US" sz="105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must</a:t>
            </a:r>
            <a:r>
              <a:rPr lang="en-US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be checked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Most time spent in BU (used for more iterations due to edge-skipping)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Constant degree graphs (e.g. Erdos-Reyni) will have more top-down steps (slower frontier growth) i.e. benefits </a:t>
            </a:r>
            <a:r>
              <a:rPr lang="en-US" sz="105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mostly small-world graphs</a:t>
            </a:r>
            <a:endParaRPr lang="en-US" sz="105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9A2E437-41D5-C6EC-9AC6-E7EF03027802}"/>
              </a:ext>
            </a:extLst>
          </p:cNvPr>
          <p:cNvGrpSpPr/>
          <p:nvPr/>
        </p:nvGrpSpPr>
        <p:grpSpPr>
          <a:xfrm>
            <a:off x="675037" y="1017725"/>
            <a:ext cx="3369275" cy="3643433"/>
            <a:chOff x="1225323" y="1264098"/>
            <a:chExt cx="3090838" cy="33423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31A41AA-0D00-2B50-D5E1-D16D1C0D4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5323" y="1264098"/>
              <a:ext cx="3087130" cy="163562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E02EEEF-9A02-5C31-3A2A-488377697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9031" y="2988356"/>
              <a:ext cx="3087130" cy="1618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976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0D4B2AE1-D470-700D-4005-F8F1513DB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 title="bfs_bu_kronecker.gif">
            <a:extLst>
              <a:ext uri="{FF2B5EF4-FFF2-40B4-BE49-F238E27FC236}">
                <a16:creationId xmlns:a16="http://schemas.microsoft.com/office/drawing/2014/main" id="{1DCC3C68-BAAE-C258-CB71-04DFE69C0313}"/>
              </a:ext>
            </a:extLst>
          </p:cNvPr>
          <p:cNvPicPr preferRelativeResize="0"/>
          <p:nvPr/>
        </p:nvPicPr>
        <p:blipFill/>
        <p:spPr>
          <a:xfrm>
            <a:off x="0" y="5286771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>
            <a:extLst>
              <a:ext uri="{FF2B5EF4-FFF2-40B4-BE49-F238E27FC236}">
                <a16:creationId xmlns:a16="http://schemas.microsoft.com/office/drawing/2014/main" id="{9A6C9419-4DBC-0F9B-11B8-4C22B80E7D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Next steps?</a:t>
            </a:r>
            <a:endParaRPr b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A96335-4A9F-C8FB-D45B-057A3D11CDA6}"/>
              </a:ext>
            </a:extLst>
          </p:cNvPr>
          <p:cNvSpPr txBox="1"/>
          <p:nvPr/>
        </p:nvSpPr>
        <p:spPr>
          <a:xfrm>
            <a:off x="311700" y="1017725"/>
            <a:ext cx="79512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the issues with Bottom-Up?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fast frontier membership tests… frontier is too large to store in each processor’s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 for a parent </a:t>
            </a:r>
            <a:r>
              <a:rPr lang="en-US" i="1" dirty="0"/>
              <a:t>has</a:t>
            </a:r>
            <a:r>
              <a:rPr lang="en-US" dirty="0"/>
              <a:t> to be sequential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8E1FC7-14DF-59CD-3D3D-95B05EDA8C13}"/>
              </a:ext>
            </a:extLst>
          </p:cNvPr>
          <p:cNvSpPr txBox="1"/>
          <p:nvPr/>
        </p:nvSpPr>
        <p:spPr>
          <a:xfrm>
            <a:off x="311700" y="2415845"/>
            <a:ext cx="5384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Improve alpha/beta tuning heuristics (manual and a little arbitrary)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F715F5-B310-BEF3-5D35-1FE7C55F9D78}"/>
              </a:ext>
            </a:extLst>
          </p:cNvPr>
          <p:cNvSpPr txBox="1"/>
          <p:nvPr/>
        </p:nvSpPr>
        <p:spPr>
          <a:xfrm>
            <a:off x="6517724" y="1670411"/>
            <a:ext cx="13532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</a:rPr>
              <a:t>2d-graph partitioning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179CA4-8965-D7B4-5C95-941C5840F47F}"/>
              </a:ext>
            </a:extLst>
          </p:cNvPr>
          <p:cNvSpPr txBox="1"/>
          <p:nvPr/>
        </p:nvSpPr>
        <p:spPr>
          <a:xfrm>
            <a:off x="3895631" y="2076876"/>
            <a:ext cx="45823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accent5"/>
                </a:solidFill>
              </a:rPr>
              <a:t>Systolic shifts (rhythmic flows of data through processors)</a:t>
            </a:r>
          </a:p>
          <a:p>
            <a:r>
              <a:rPr lang="en-US" sz="1000" dirty="0">
                <a:solidFill>
                  <a:schemeClr val="accent5"/>
                </a:solidFill>
              </a:rPr>
              <a:t>In top-down: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5"/>
                </a:solidFill>
              </a:rPr>
              <a:t>Each processor ”proposes” parents for the partitioned subset of the graph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5"/>
                </a:solidFill>
              </a:rPr>
              <a:t>The proposals are evaluated serially</a:t>
            </a:r>
          </a:p>
          <a:p>
            <a:r>
              <a:rPr lang="en-US" sz="1000" dirty="0">
                <a:solidFill>
                  <a:schemeClr val="accent5"/>
                </a:solidFill>
              </a:rPr>
              <a:t>In bottom-up: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5"/>
                </a:solidFill>
              </a:rPr>
              <a:t>Division of work into p</a:t>
            </a:r>
            <a:r>
              <a:rPr lang="en-US" sz="1000" baseline="-25000" dirty="0">
                <a:solidFill>
                  <a:schemeClr val="accent5"/>
                </a:solidFill>
              </a:rPr>
              <a:t>c</a:t>
            </a:r>
            <a:r>
              <a:rPr lang="en-US" sz="1000" dirty="0">
                <a:solidFill>
                  <a:schemeClr val="accent5"/>
                </a:solidFill>
              </a:rPr>
              <a:t> </a:t>
            </a:r>
            <a:r>
              <a:rPr lang="en-US" sz="1000" dirty="0" err="1">
                <a:solidFill>
                  <a:schemeClr val="accent5"/>
                </a:solidFill>
              </a:rPr>
              <a:t>substeps</a:t>
            </a:r>
            <a:r>
              <a:rPr lang="en-US" sz="1000" dirty="0">
                <a:solidFill>
                  <a:schemeClr val="accent5"/>
                </a:solidFill>
              </a:rPr>
              <a:t>, during each of which 1/ p</a:t>
            </a:r>
            <a:r>
              <a:rPr lang="en-US" sz="1000" baseline="-25000" dirty="0">
                <a:solidFill>
                  <a:schemeClr val="accent5"/>
                </a:solidFill>
              </a:rPr>
              <a:t>c</a:t>
            </a:r>
            <a:r>
              <a:rPr lang="en-US" sz="1000" dirty="0">
                <a:solidFill>
                  <a:schemeClr val="accent5"/>
                </a:solidFill>
              </a:rPr>
              <a:t> vertices in the processor row are examined, after which the vertices are passed on to the next processor and the current processor accepts new 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accent5"/>
                </a:solidFill>
              </a:rPr>
              <a:t>If a parent is found, the next processor will skip over that vertex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384C33-6BCA-6CBC-39DD-5D9357135B74}"/>
              </a:ext>
            </a:extLst>
          </p:cNvPr>
          <p:cNvSpPr txBox="1"/>
          <p:nvPr/>
        </p:nvSpPr>
        <p:spPr>
          <a:xfrm>
            <a:off x="339630" y="1805943"/>
            <a:ext cx="33329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5"/>
                </a:solidFill>
              </a:rPr>
              <a:t>Distributed Memory Breadth-First Search Revisited:</a:t>
            </a:r>
          </a:p>
          <a:p>
            <a:r>
              <a:rPr lang="en-US" sz="1000" b="1" dirty="0">
                <a:solidFill>
                  <a:schemeClr val="accent5"/>
                </a:solidFill>
              </a:rPr>
              <a:t>Enabling Bottom-Up Search (2013)</a:t>
            </a:r>
          </a:p>
          <a:p>
            <a:r>
              <a:rPr lang="en-US" sz="1000" i="1" dirty="0">
                <a:solidFill>
                  <a:schemeClr val="accent5"/>
                </a:solidFill>
              </a:rPr>
              <a:t>Beamer, </a:t>
            </a:r>
            <a:r>
              <a:rPr lang="en-US" sz="1000" i="1" dirty="0" err="1">
                <a:solidFill>
                  <a:schemeClr val="accent5"/>
                </a:solidFill>
              </a:rPr>
              <a:t>Buluç</a:t>
            </a:r>
            <a:r>
              <a:rPr lang="en-US" sz="1000" i="1" dirty="0">
                <a:solidFill>
                  <a:schemeClr val="accent5"/>
                </a:solidFill>
              </a:rPr>
              <a:t>, </a:t>
            </a:r>
            <a:r>
              <a:rPr lang="en-US" sz="1000" i="1" dirty="0" err="1">
                <a:solidFill>
                  <a:schemeClr val="accent5"/>
                </a:solidFill>
              </a:rPr>
              <a:t>Asanović</a:t>
            </a:r>
            <a:r>
              <a:rPr lang="en-US" sz="1000" i="1" dirty="0">
                <a:solidFill>
                  <a:schemeClr val="accent5"/>
                </a:solidFill>
              </a:rPr>
              <a:t>, Patterson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320BCA2-C428-FDD3-E80F-9E6DAABFAA0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696507" y="1546578"/>
            <a:ext cx="821217" cy="24694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245DFC-954F-2B95-B29B-F9C8B38A4B2D}"/>
              </a:ext>
            </a:extLst>
          </p:cNvPr>
          <p:cNvCxnSpPr>
            <a:cxnSpLocks/>
          </p:cNvCxnSpPr>
          <p:nvPr/>
        </p:nvCxnSpPr>
        <p:spPr>
          <a:xfrm>
            <a:off x="4093484" y="1636889"/>
            <a:ext cx="695301" cy="439987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378E8C8-62BB-87DE-CCC7-EC107A6DB35F}"/>
              </a:ext>
            </a:extLst>
          </p:cNvPr>
          <p:cNvSpPr txBox="1"/>
          <p:nvPr/>
        </p:nvSpPr>
        <p:spPr>
          <a:xfrm>
            <a:off x="311700" y="2881512"/>
            <a:ext cx="850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Bottom-up uses in-</a:t>
            </a:r>
            <a:r>
              <a:rPr lang="en-US" dirty="0" err="1"/>
              <a:t>neighbours</a:t>
            </a:r>
            <a:r>
              <a:rPr lang="en-US" dirty="0"/>
              <a:t> vs. out-</a:t>
            </a:r>
            <a:r>
              <a:rPr lang="en-US" dirty="0" err="1"/>
              <a:t>neighbours</a:t>
            </a:r>
            <a:r>
              <a:rPr lang="en-US" dirty="0"/>
              <a:t> used by top-down. Doubly represented directed graph?</a:t>
            </a:r>
          </a:p>
          <a:p>
            <a:r>
              <a:rPr lang="en-US" dirty="0"/>
              <a:t>Maybe not very memory efficient.</a:t>
            </a:r>
          </a:p>
        </p:txBody>
      </p:sp>
    </p:spTree>
    <p:extLst>
      <p:ext uri="{BB962C8B-B14F-4D97-AF65-F5344CB8AC3E}">
        <p14:creationId xmlns:p14="http://schemas.microsoft.com/office/powerpoint/2010/main" val="173484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7" grpId="1"/>
      <p:bldP spid="8" grpId="0"/>
      <p:bldP spid="8" grpId="1"/>
      <p:bldP spid="9" grpId="0"/>
      <p:bldP spid="9" grpId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01692B-A34B-EE1E-9D57-A0AB976B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924" y="635086"/>
            <a:ext cx="6980152" cy="398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84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Direction-Optimizing Breadth-First Search (IEEE, 2012)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799843" y="3881831"/>
            <a:ext cx="13800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/>
              <a:t>Scott Beamer</a:t>
            </a:r>
            <a:endParaRPr sz="1000"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l="4297"/>
          <a:stretch/>
        </p:blipFill>
        <p:spPr>
          <a:xfrm>
            <a:off x="427100" y="1170125"/>
            <a:ext cx="2571201" cy="347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100" y="2065650"/>
            <a:ext cx="1513475" cy="18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3150" y="2065650"/>
            <a:ext cx="1362128" cy="18161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5384206" y="3881831"/>
            <a:ext cx="13800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/>
              <a:t>Krste Asanović</a:t>
            </a:r>
            <a:endParaRPr sz="10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1826" y="2065651"/>
            <a:ext cx="1713976" cy="18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7068818" y="3881831"/>
            <a:ext cx="13800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/>
              <a:t>David Patterson</a:t>
            </a:r>
            <a:endParaRPr sz="100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5384193" y="1575456"/>
            <a:ext cx="13800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/>
              <a:t>Authors (Berkeley)</a:t>
            </a:r>
            <a:endParaRPr sz="1000"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14500" y="1170125"/>
            <a:ext cx="4738672" cy="340375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>
          <a:extLst>
            <a:ext uri="{FF2B5EF4-FFF2-40B4-BE49-F238E27FC236}">
              <a16:creationId xmlns:a16="http://schemas.microsoft.com/office/drawing/2014/main" id="{DBB82144-76C4-BDBE-0A16-D9BD3264A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CEC09CC9-1403-2D0C-FB03-B11A747225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Some background on parallel algorithms for BFS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A914CF-7661-9FFF-BA53-1A86F5F063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1808"/>
          <a:stretch>
            <a:fillRect/>
          </a:stretch>
        </p:blipFill>
        <p:spPr>
          <a:xfrm>
            <a:off x="758796" y="1017725"/>
            <a:ext cx="1544151" cy="1975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57CEA-46E3-2744-448D-93397EC7DB69}"/>
              </a:ext>
            </a:extLst>
          </p:cNvPr>
          <p:cNvSpPr txBox="1"/>
          <p:nvPr/>
        </p:nvSpPr>
        <p:spPr>
          <a:xfrm>
            <a:off x="2302947" y="1175657"/>
            <a:ext cx="2316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Designing Multithreaded Algorithms for </a:t>
            </a:r>
          </a:p>
          <a:p>
            <a:r>
              <a:rPr lang="en-US" sz="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Breadth-First Search and </a:t>
            </a:r>
            <a:r>
              <a:rPr lang="en-US" sz="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</a:t>
            </a:r>
            <a:r>
              <a:rPr lang="en-US" sz="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-connectivity </a:t>
            </a:r>
          </a:p>
          <a:p>
            <a:r>
              <a:rPr lang="en-US" sz="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the Cray MTA-2</a:t>
            </a:r>
          </a:p>
          <a:p>
            <a:r>
              <a:rPr lang="en-US" sz="9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Bader and Madduri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0E3F6C-DA35-4F26-66BE-3FA395D6D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590" y="2397270"/>
            <a:ext cx="4356838" cy="119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92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>
          <a:extLst>
            <a:ext uri="{FF2B5EF4-FFF2-40B4-BE49-F238E27FC236}">
              <a16:creationId xmlns:a16="http://schemas.microsoft.com/office/drawing/2014/main" id="{887E4B8C-94FB-CA92-3A75-67577AB2C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>
            <a:extLst>
              <a:ext uri="{FF2B5EF4-FFF2-40B4-BE49-F238E27FC236}">
                <a16:creationId xmlns:a16="http://schemas.microsoft.com/office/drawing/2014/main" id="{0642F3A8-2F21-4925-D09F-C3FAAD6E83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Some background on parallel algorithms for BFS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4BA343-DCD2-35EF-AFD9-097176A0AB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1808"/>
          <a:stretch>
            <a:fillRect/>
          </a:stretch>
        </p:blipFill>
        <p:spPr>
          <a:xfrm>
            <a:off x="758796" y="1017725"/>
            <a:ext cx="1544151" cy="1975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96872-0B68-01A4-11AB-15C3E952E660}"/>
              </a:ext>
            </a:extLst>
          </p:cNvPr>
          <p:cNvSpPr txBox="1"/>
          <p:nvPr/>
        </p:nvSpPr>
        <p:spPr>
          <a:xfrm>
            <a:off x="2302947" y="1175657"/>
            <a:ext cx="2316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Designing Multithreaded Algorithms for </a:t>
            </a:r>
          </a:p>
          <a:p>
            <a:r>
              <a:rPr lang="en-US" sz="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Breadth-First Search and </a:t>
            </a:r>
            <a:r>
              <a:rPr lang="en-US" sz="9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</a:t>
            </a:r>
            <a:r>
              <a:rPr lang="en-US" sz="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-connectivity </a:t>
            </a:r>
          </a:p>
          <a:p>
            <a:r>
              <a:rPr lang="en-US" sz="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the Cray MTA-2</a:t>
            </a:r>
          </a:p>
          <a:p>
            <a:r>
              <a:rPr lang="en-US" sz="9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Bader and Madduri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186E1E-786D-F218-3723-31BBDDE9F3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706"/>
          <a:stretch>
            <a:fillRect/>
          </a:stretch>
        </p:blipFill>
        <p:spPr>
          <a:xfrm>
            <a:off x="2938303" y="2070803"/>
            <a:ext cx="2629320" cy="2604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5864E9-A05E-A73E-B19C-91411BC39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2979" y="1599230"/>
            <a:ext cx="2645840" cy="7242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9D0425-737D-B7DA-82F6-26E0F155A2D8}"/>
              </a:ext>
            </a:extLst>
          </p:cNvPr>
          <p:cNvSpPr/>
          <p:nvPr/>
        </p:nvSpPr>
        <p:spPr>
          <a:xfrm>
            <a:off x="6280357" y="2461163"/>
            <a:ext cx="2645229" cy="207818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144000" rIns="180000" bIns="144000" rtlCol="0" anchor="ctr"/>
          <a:lstStyle/>
          <a:p>
            <a:r>
              <a:rPr lang="en-US" sz="105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Designing parallel BFS to scale on massively parallel architectures (Cray MTA-2)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Every vertex and its </a:t>
            </a:r>
            <a:r>
              <a:rPr lang="en-US" sz="1050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neighbours</a:t>
            </a:r>
            <a:r>
              <a:rPr lang="en-US" sz="105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at subsequent levels of the graph is visited </a:t>
            </a:r>
            <a:r>
              <a:rPr lang="en-US" sz="1050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simultaneously</a:t>
            </a:r>
            <a:r>
              <a:rPr lang="en-US" sz="105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(no level-level dependency)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Main contribution is mapping onto hardware-specific primitives (#pragma) (not shown here but in paper)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70C2B-B060-AAD3-1D1C-471BC21720A0}"/>
              </a:ext>
            </a:extLst>
          </p:cNvPr>
          <p:cNvSpPr txBox="1"/>
          <p:nvPr/>
        </p:nvSpPr>
        <p:spPr>
          <a:xfrm>
            <a:off x="3850486" y="2875066"/>
            <a:ext cx="17171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5"/>
                </a:solidFill>
              </a:rPr>
              <a:t>Initialize [-1,...,-1] parent array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43B6B4-1015-5B71-8336-71DD4477BEA2}"/>
              </a:ext>
            </a:extLst>
          </p:cNvPr>
          <p:cNvSpPr txBox="1"/>
          <p:nvPr/>
        </p:nvSpPr>
        <p:spPr>
          <a:xfrm>
            <a:off x="3850486" y="3125437"/>
            <a:ext cx="14285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5"/>
                </a:solidFill>
              </a:rPr>
              <a:t>Put source into queue Q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DF3973-4E8D-050D-5B06-673520886D02}"/>
              </a:ext>
            </a:extLst>
          </p:cNvPr>
          <p:cNvSpPr txBox="1"/>
          <p:nvPr/>
        </p:nvSpPr>
        <p:spPr>
          <a:xfrm>
            <a:off x="3883143" y="3256065"/>
            <a:ext cx="11336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5"/>
                </a:solidFill>
              </a:rPr>
              <a:t>While Q not empty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CE2351-1AB3-9EE7-7D85-625B4C020E42}"/>
              </a:ext>
            </a:extLst>
          </p:cNvPr>
          <p:cNvSpPr txBox="1"/>
          <p:nvPr/>
        </p:nvSpPr>
        <p:spPr>
          <a:xfrm>
            <a:off x="4405657" y="339758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5"/>
                </a:solidFill>
              </a:rPr>
              <a:t>For each vertex in queue</a:t>
            </a:r>
          </a:p>
          <a:p>
            <a:r>
              <a:rPr lang="en-US" sz="900" dirty="0">
                <a:solidFill>
                  <a:schemeClr val="accent5"/>
                </a:solidFill>
              </a:rPr>
              <a:t>(</a:t>
            </a:r>
            <a:r>
              <a:rPr lang="en-US" sz="900" b="1" dirty="0">
                <a:solidFill>
                  <a:schemeClr val="accent5"/>
                </a:solidFill>
              </a:rPr>
              <a:t>parallel</a:t>
            </a:r>
            <a:r>
              <a:rPr lang="en-US" sz="900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A8369-4D68-2F48-D07D-4FF0DC1B0DE1}"/>
              </a:ext>
            </a:extLst>
          </p:cNvPr>
          <p:cNvSpPr txBox="1"/>
          <p:nvPr/>
        </p:nvSpPr>
        <p:spPr>
          <a:xfrm>
            <a:off x="4405657" y="3844845"/>
            <a:ext cx="172996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5"/>
                </a:solidFill>
              </a:rPr>
              <a:t>For each neighbor leading</a:t>
            </a:r>
          </a:p>
          <a:p>
            <a:r>
              <a:rPr lang="en-US" sz="900" dirty="0">
                <a:solidFill>
                  <a:schemeClr val="accent5"/>
                </a:solidFill>
              </a:rPr>
              <a:t>out of queue (</a:t>
            </a:r>
            <a:r>
              <a:rPr lang="en-US" sz="900" b="1" dirty="0">
                <a:solidFill>
                  <a:schemeClr val="accent5"/>
                </a:solidFill>
              </a:rPr>
              <a:t>parallel</a:t>
            </a:r>
            <a:r>
              <a:rPr lang="en-US" sz="900" dirty="0">
                <a:solidFill>
                  <a:schemeClr val="accent5"/>
                </a:solidFill>
              </a:rPr>
              <a:t>), if valid</a:t>
            </a:r>
          </a:p>
          <a:p>
            <a:r>
              <a:rPr lang="en-US" sz="900" dirty="0">
                <a:solidFill>
                  <a:schemeClr val="accent5"/>
                </a:solidFill>
              </a:rPr>
              <a:t>child, add to queue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AC8760-C92E-0DCA-DDB4-C8A4C534197E}"/>
              </a:ext>
            </a:extLst>
          </p:cNvPr>
          <p:cNvCxnSpPr>
            <a:stCxn id="2" idx="2"/>
            <a:endCxn id="6" idx="1"/>
          </p:cNvCxnSpPr>
          <p:nvPr/>
        </p:nvCxnSpPr>
        <p:spPr>
          <a:xfrm>
            <a:off x="1530872" y="2993571"/>
            <a:ext cx="1407431" cy="37952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128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9BDCEC-26B5-6A7A-45ED-00C58F2C6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542" y="2538881"/>
            <a:ext cx="4463143" cy="2280396"/>
          </a:xfrm>
          <a:prstGeom prst="rect">
            <a:avLst/>
          </a:prstGeom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Challenges in designing parallel algorithms for BFS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4048F-B70D-2471-51B8-56BCE7286970}"/>
              </a:ext>
            </a:extLst>
          </p:cNvPr>
          <p:cNvSpPr txBox="1"/>
          <p:nvPr/>
        </p:nvSpPr>
        <p:spPr>
          <a:xfrm>
            <a:off x="311700" y="1153886"/>
            <a:ext cx="780534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Maintain a set of frontier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Parallelism: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collect all </a:t>
            </a:r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next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frontier values in parallel (must remove duplicates)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Inefficiencies: in worst case, every m edge is </a:t>
            </a:r>
            <a:r>
              <a:rPr lang="en-US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always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visited; every n node is visited (O(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n+m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Standard (TD) BFS almost always takes worst case time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D576E7-84AF-9EB7-351A-69410C72F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512" y="2692552"/>
            <a:ext cx="2526030" cy="1543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3AF3AD1-D5A6-935E-13A5-CF618742D97A}"/>
              </a:ext>
            </a:extLst>
          </p:cNvPr>
          <p:cNvSpPr txBox="1"/>
          <p:nvPr/>
        </p:nvSpPr>
        <p:spPr>
          <a:xfrm>
            <a:off x="1708512" y="4235602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Parallel Algorithms</a:t>
            </a:r>
          </a:p>
          <a:p>
            <a:r>
              <a:rPr lang="en-US" sz="9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Blelloch</a:t>
            </a:r>
            <a:r>
              <a:rPr lang="en-US" sz="9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&amp; Maggs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0DCA43-A051-E038-F82D-55349586B6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693" y="1149599"/>
            <a:ext cx="6010198" cy="3434399"/>
          </a:xfrm>
          <a:prstGeom prst="rect">
            <a:avLst/>
          </a:prstGeom>
        </p:spPr>
      </p:pic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Top-down BFS </a:t>
            </a:r>
            <a:r>
              <a:rPr lang="en-GB" b="0" dirty="0"/>
              <a:t>K-</a:t>
            </a:r>
            <a:r>
              <a:rPr lang="en-GB" b="0" dirty="0" err="1"/>
              <a:t>ary</a:t>
            </a:r>
            <a:r>
              <a:rPr lang="en-GB" b="0" dirty="0"/>
              <a:t> Tree Graph (low-degree, high-depth)</a:t>
            </a:r>
            <a:endParaRPr dirty="0"/>
          </a:p>
        </p:txBody>
      </p:sp>
      <p:pic>
        <p:nvPicPr>
          <p:cNvPr id="86" name="Google Shape;86;p16" title="bfs_td_tree.gif"/>
          <p:cNvPicPr preferRelativeResize="0"/>
          <p:nvPr/>
        </p:nvPicPr>
        <p:blipFill/>
        <p:spPr>
          <a:xfrm>
            <a:off x="0" y="5286170"/>
            <a:ext cx="45719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100" y="1383558"/>
            <a:ext cx="2382200" cy="273476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6450093" y="4118339"/>
            <a:ext cx="1380000" cy="4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600"/>
              <a:t>Beamer et al.</a:t>
            </a:r>
            <a:endParaRPr sz="600"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693" y="4118339"/>
            <a:ext cx="1380000" cy="4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600" dirty="0"/>
              <a:t>Own animation, K-</a:t>
            </a:r>
            <a:r>
              <a:rPr lang="en-GB" sz="600" dirty="0" err="1"/>
              <a:t>ary</a:t>
            </a:r>
            <a:r>
              <a:rPr lang="en-GB" sz="600" dirty="0"/>
              <a:t> tree graph</a:t>
            </a:r>
            <a:endParaRPr sz="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75F3C1F-CC8B-D0EB-FDC1-B027890AF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93" y="1149599"/>
            <a:ext cx="6010199" cy="3434399"/>
          </a:xfrm>
          <a:prstGeom prst="rect">
            <a:avLst/>
          </a:prstGeom>
        </p:spPr>
      </p:pic>
      <p:pic>
        <p:nvPicPr>
          <p:cNvPr id="94" name="Google Shape;94;p17" title="bfs_td_kronecker.gif"/>
          <p:cNvPicPr preferRelativeResize="0"/>
          <p:nvPr/>
        </p:nvPicPr>
        <p:blipFill/>
        <p:spPr>
          <a:xfrm>
            <a:off x="0" y="5373857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Top-down BFS </a:t>
            </a:r>
            <a:r>
              <a:rPr lang="en-GB" b="0"/>
              <a:t>Kronecker Graph (high-degree, low-depth)</a:t>
            </a:r>
            <a:endParaRPr b="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100" y="1383558"/>
            <a:ext cx="2382200" cy="273476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6450093" y="4118339"/>
            <a:ext cx="1380000" cy="4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600"/>
              <a:t>Beamer et al.</a:t>
            </a:r>
            <a:endParaRPr sz="600"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311693" y="4118339"/>
            <a:ext cx="1380000" cy="4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600"/>
              <a:t>Own animation, Kronecker graph</a:t>
            </a:r>
            <a:endParaRPr sz="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AA2F4B-6273-542B-8075-07A818DF92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1693" y="1149598"/>
            <a:ext cx="6010200" cy="3434400"/>
          </a:xfrm>
          <a:prstGeom prst="rect">
            <a:avLst/>
          </a:prstGeom>
        </p:spPr>
      </p:pic>
      <p:pic>
        <p:nvPicPr>
          <p:cNvPr id="103" name="Google Shape;103;p18" title="bfs_bu_kronecker.gif"/>
          <p:cNvPicPr preferRelativeResize="0"/>
          <p:nvPr/>
        </p:nvPicPr>
        <p:blipFill/>
        <p:spPr>
          <a:xfrm flipV="1">
            <a:off x="0" y="5284595"/>
            <a:ext cx="45719" cy="457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en-GB" dirty="0"/>
              <a:t>Bottom-up BFS </a:t>
            </a:r>
            <a:r>
              <a:rPr lang="en-GB" b="0" dirty="0"/>
              <a:t>K-</a:t>
            </a:r>
            <a:r>
              <a:rPr lang="en-GB" b="0" dirty="0" err="1"/>
              <a:t>ary</a:t>
            </a:r>
            <a:r>
              <a:rPr lang="en-GB" b="0" dirty="0"/>
              <a:t> Tree Graph (low-degree, high-depth)</a:t>
            </a:r>
            <a:endParaRPr b="0" dirty="0"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100" y="1383558"/>
            <a:ext cx="2382200" cy="273476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6450093" y="4397089"/>
            <a:ext cx="1380000" cy="4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600"/>
              <a:t>Beamer et al.</a:t>
            </a:r>
            <a:endParaRPr sz="600"/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311693" y="4118339"/>
            <a:ext cx="1380000" cy="44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600" dirty="0"/>
              <a:t>Own animation, K-</a:t>
            </a:r>
            <a:r>
              <a:rPr lang="en-GB" sz="600" dirty="0" err="1"/>
              <a:t>ary</a:t>
            </a:r>
            <a:r>
              <a:rPr lang="en-GB" sz="600" dirty="0"/>
              <a:t> tree graph</a:t>
            </a:r>
            <a:endParaRPr sz="600" dirty="0"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600" y="2821500"/>
            <a:ext cx="2513147" cy="15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1783</TotalTime>
  <Words>1939</Words>
  <Application>Microsoft Macintosh PowerPoint</Application>
  <PresentationFormat>On-screen Show (16:9)</PresentationFormat>
  <Paragraphs>193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Helvetica Neue Light</vt:lpstr>
      <vt:lpstr>Helvetica Neue</vt:lpstr>
      <vt:lpstr>Simple Light</vt:lpstr>
      <vt:lpstr>Direction-optimizing Breadth-First Search</vt:lpstr>
      <vt:lpstr>PowerPoint Presentation</vt:lpstr>
      <vt:lpstr>Direction-Optimizing Breadth-First Search (IEEE, 2012)</vt:lpstr>
      <vt:lpstr>Some background on parallel algorithms for BFS</vt:lpstr>
      <vt:lpstr>Some background on parallel algorithms for BFS</vt:lpstr>
      <vt:lpstr>Challenges in designing parallel algorithms for BFS</vt:lpstr>
      <vt:lpstr>Top-down BFS K-ary Tree Graph (low-degree, high-depth)</vt:lpstr>
      <vt:lpstr>Top-down BFS Kronecker Graph (high-degree, low-depth)</vt:lpstr>
      <vt:lpstr>Bottom-up BFS K-ary Tree Graph (low-degree, high-depth)</vt:lpstr>
      <vt:lpstr>Bottom-up BFS Kronecker Graph (high-degree, low-depth)</vt:lpstr>
      <vt:lpstr>Parallelization is possible for both TD and BU</vt:lpstr>
      <vt:lpstr>Searching over all neighbours simultaneously*</vt:lpstr>
      <vt:lpstr>Searching over all vertices and neighbours simultaneously*</vt:lpstr>
      <vt:lpstr>Directional BFS proposes a hybrid approach</vt:lpstr>
      <vt:lpstr>Directional BFS proposes a hybrid approach</vt:lpstr>
      <vt:lpstr>Directional BFS proposes a hybrid approach</vt:lpstr>
      <vt:lpstr>Directional BFS proposes a hybrid approach</vt:lpstr>
      <vt:lpstr>Directional BFS proposes a hybrid approach</vt:lpstr>
      <vt:lpstr>Hybrid approach for k-tree graph</vt:lpstr>
      <vt:lpstr>Hybrid approach for Kronecker graph</vt:lpstr>
      <vt:lpstr>Methodology</vt:lpstr>
      <vt:lpstr>Methodology</vt:lpstr>
      <vt:lpstr>Methodology</vt:lpstr>
      <vt:lpstr>Experiment results: 2.4-7.6x speedup!</vt:lpstr>
      <vt:lpstr>Results interpretation</vt:lpstr>
      <vt:lpstr>Next steps?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Natasha Hirt</cp:lastModifiedBy>
  <cp:revision>15</cp:revision>
  <dcterms:modified xsi:type="dcterms:W3CDTF">2025-09-11T18:41:58Z</dcterms:modified>
</cp:coreProperties>
</file>